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Default Extension="tiff" ContentType="image/tiff"/>
  <Default Extension="vml" ContentType="application/vnd.openxmlformats-officedocument.vmlDrawin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Lst>
  <p:notesMasterIdLst>
    <p:notesMasterId r:id="rId19"/>
  </p:notesMasterIdLst>
  <p:sldIdLst>
    <p:sldId id="264" r:id="rId4"/>
    <p:sldId id="258" r:id="rId5"/>
    <p:sldId id="256" r:id="rId6"/>
    <p:sldId id="262" r:id="rId7"/>
    <p:sldId id="259" r:id="rId8"/>
    <p:sldId id="266" r:id="rId9"/>
    <p:sldId id="261" r:id="rId10"/>
    <p:sldId id="273" r:id="rId11"/>
    <p:sldId id="272" r:id="rId12"/>
    <p:sldId id="263" r:id="rId13"/>
    <p:sldId id="267" r:id="rId14"/>
    <p:sldId id="268" r:id="rId15"/>
    <p:sldId id="274" r:id="rId16"/>
    <p:sldId id="265" r:id="rId17"/>
    <p:sldId id="27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C96B"/>
    <a:srgbClr val="EB49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69A54A-D8DE-4827-872E-07215DF7B74F}" type="datetimeFigureOut">
              <a:rPr lang="en-US" smtClean="0"/>
              <a:pPr/>
              <a:t>3/21/2012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9A73EF-A21B-45A5-A173-194B5066F46C}" type="slidenum">
              <a:rPr lang="en-US" smtClean="0"/>
              <a:pPr/>
              <a:t>‹#›</a:t>
            </a:fld>
            <a:endParaRPr lang="en-US"/>
          </a:p>
        </p:txBody>
      </p:sp>
    </p:spTree>
    <p:extLst>
      <p:ext uri="{BB962C8B-B14F-4D97-AF65-F5344CB8AC3E}">
        <p14:creationId xmlns="" xmlns:p14="http://schemas.microsoft.com/office/powerpoint/2010/main" val="368312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Stems from work done by upper</a:t>
            </a:r>
            <a:r>
              <a:rPr lang="en-US" baseline="0" dirty="0" smtClean="0"/>
              <a:t> level </a:t>
            </a:r>
            <a:r>
              <a:rPr lang="en-US" dirty="0" smtClean="0"/>
              <a:t>Environmental Studies students during and after Applied Field Ecology class in Spring 2011. </a:t>
            </a:r>
          </a:p>
          <a:p>
            <a:endParaRPr lang="en-US" dirty="0" smtClean="0"/>
          </a:p>
          <a:p>
            <a:r>
              <a:rPr lang="en-US" dirty="0" smtClean="0"/>
              <a:t>Offshoot of our ULTRA-MIA project.</a:t>
            </a:r>
          </a:p>
          <a:p>
            <a:endParaRPr lang="en-US" dirty="0" smtClean="0"/>
          </a:p>
          <a:p>
            <a:r>
              <a:rPr lang="en-US" dirty="0" smtClean="0"/>
              <a:t>Key Biscayne was chosen because of</a:t>
            </a:r>
            <a:r>
              <a:rPr lang="en-US" baseline="0" dirty="0" smtClean="0"/>
              <a:t> its size, discreteness, and range of land uses and management entities</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Total crown area is not equal to % canopy cover, due to overlap, potential for trees to lean in or out of the plots.</a:t>
            </a:r>
          </a:p>
          <a:p>
            <a:endParaRPr lang="en-US" dirty="0" smtClean="0"/>
          </a:p>
          <a:p>
            <a:r>
              <a:rPr lang="en-US" dirty="0" smtClean="0"/>
              <a:t>Mangroves with higher crown area, Village with highest</a:t>
            </a:r>
            <a:r>
              <a:rPr lang="en-US" baseline="0" dirty="0" smtClean="0"/>
              <a:t> tree heights. Otherwise, little to choose.</a:t>
            </a:r>
          </a:p>
          <a:p>
            <a:endParaRPr lang="en-US" baseline="0" dirty="0" smtClean="0"/>
          </a:p>
          <a:p>
            <a:r>
              <a:rPr lang="en-US" baseline="0" dirty="0" smtClean="0"/>
              <a:t>Substrate differed – high impermeable, grass, and roof in Crandon and especially the Village. </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Compositional analyses</a:t>
            </a:r>
            <a:r>
              <a:rPr lang="en-US" baseline="0" dirty="0" smtClean="0"/>
              <a:t> didn’t include mangroves due to their idiosyncratic nature.</a:t>
            </a:r>
            <a:endParaRPr lang="en-US" dirty="0" smtClean="0"/>
          </a:p>
          <a:p>
            <a:endParaRPr lang="en-US" dirty="0" smtClean="0"/>
          </a:p>
          <a:p>
            <a:r>
              <a:rPr lang="en-US" dirty="0" smtClean="0"/>
              <a:t>Exotic tree species frequency increases from State Park to County Park to Village. </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Presence/absence</a:t>
            </a:r>
            <a:r>
              <a:rPr lang="en-US" baseline="0" dirty="0" smtClean="0"/>
              <a:t> basis.</a:t>
            </a:r>
          </a:p>
          <a:p>
            <a:endParaRPr lang="en-US" baseline="0" dirty="0" smtClean="0"/>
          </a:p>
          <a:p>
            <a:r>
              <a:rPr lang="en-US" baseline="0" dirty="0" smtClean="0"/>
              <a:t>Strength of ordination.</a:t>
            </a:r>
          </a:p>
          <a:p>
            <a:endParaRPr lang="en-US" baseline="0" dirty="0" smtClean="0"/>
          </a:p>
          <a:p>
            <a:r>
              <a:rPr lang="en-US" baseline="0" dirty="0" smtClean="0"/>
              <a:t>Arrangement of regions, management/ownership types in ordination</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Gradient appears to some extent to be a gradient of increasingly</a:t>
            </a:r>
            <a:r>
              <a:rPr lang="en-US" baseline="0" dirty="0" smtClean="0"/>
              <a:t> intensive vegetation management, and increasing use of non-native species.</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Like most</a:t>
            </a:r>
            <a:r>
              <a:rPr lang="en-US" baseline="0" dirty="0" smtClean="0"/>
              <a:t> of the world’s ecosystems, to greater or lesser degree, a</a:t>
            </a:r>
            <a:r>
              <a:rPr lang="en-US" dirty="0" smtClean="0"/>
              <a:t>ll vegetation on Key Biscayne</a:t>
            </a:r>
            <a:r>
              <a:rPr lang="en-US" baseline="0" dirty="0" smtClean="0"/>
              <a:t> bears strong imprint of humans, from the state park which differs from the historical landscape but is dominated by native species and natural processes, to the urban area which a highly cultivated mixture of native and non-native plants. </a:t>
            </a:r>
            <a:endParaRPr lang="en-US" dirty="0" smtClean="0"/>
          </a:p>
          <a:p>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attempting to understand changing vegetation</a:t>
            </a:r>
            <a:r>
              <a:rPr lang="en-US" baseline="0" dirty="0" smtClean="0"/>
              <a:t> patterns and their significance in places in humans, climate and substrate </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Key Biscayne today is effectively divided into three</a:t>
            </a:r>
            <a:r>
              <a:rPr lang="en-US" baseline="0" dirty="0" smtClean="0"/>
              <a:t> sections. </a:t>
            </a:r>
          </a:p>
          <a:p>
            <a:endParaRPr lang="en-US" baseline="0" dirty="0" smtClean="0"/>
          </a:p>
          <a:p>
            <a:r>
              <a:rPr lang="en-US" baseline="0" dirty="0" smtClean="0"/>
              <a:t>The north section is Crandon Park, operated by Miami-Dade County.  It includes a golf course, a tennis stadium, a popular public beach, an extensive mangrove forest, a Nature Center, and some limited upland forest. </a:t>
            </a:r>
          </a:p>
          <a:p>
            <a:endParaRPr lang="en-US" baseline="0" dirty="0" smtClean="0"/>
          </a:p>
          <a:p>
            <a:r>
              <a:rPr lang="en-US" baseline="0" dirty="0" smtClean="0"/>
              <a:t>The middle section is the Village of Key Biscayne, a well-to-do community of ~10,000 residents with single family residences on west side and condominiums along the beach.</a:t>
            </a:r>
          </a:p>
          <a:p>
            <a:endParaRPr lang="en-US" baseline="0" dirty="0" smtClean="0"/>
          </a:p>
          <a:p>
            <a:r>
              <a:rPr lang="en-US" baseline="0" dirty="0" smtClean="0"/>
              <a:t>The southern is Bill </a:t>
            </a:r>
            <a:r>
              <a:rPr lang="en-US" baseline="0" dirty="0" err="1" smtClean="0"/>
              <a:t>Baggs</a:t>
            </a:r>
            <a:r>
              <a:rPr lang="en-US" baseline="0" dirty="0" smtClean="0"/>
              <a:t> State Park, a busy recreational area centered on an historical lighthouse, a long strip of beach and dunes, and restored upland forests, freshwater wetlands, and mangrove swamps.</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Initial vegetation most</a:t>
            </a:r>
            <a:r>
              <a:rPr lang="en-US" baseline="0" dirty="0" smtClean="0"/>
              <a:t> barrier islands has salt marsh species on the back side, and dune species on the axis of the island.  In the case of south Florida barrier beaches, the salt marsh zone was primarily occupied by mangroves, and the dunes were occupied by a saw palmetto dominated scrub.  The island had some fresh water holes, but little evidence of extensive well-drained forest. </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Lighthouse built in 1825, and naval operations</a:t>
            </a:r>
            <a:r>
              <a:rPr lang="en-US" baseline="0" dirty="0" smtClean="0"/>
              <a:t> from the island continued throughout 19</a:t>
            </a:r>
            <a:r>
              <a:rPr lang="en-US" baseline="30000" dirty="0" smtClean="0"/>
              <a:t>th</a:t>
            </a:r>
            <a:r>
              <a:rPr lang="en-US" baseline="0" dirty="0" smtClean="0"/>
              <a:t> Century. Important base for prosecution of Indian wars and the Civil War, surveying of coastline. </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1925, when the first aerial photos became available, a small settlement had developed around a coconut</a:t>
            </a:r>
            <a:r>
              <a:rPr lang="en-US" baseline="0" dirty="0" smtClean="0"/>
              <a:t> plantation on the middle of island.</a:t>
            </a:r>
          </a:p>
          <a:p>
            <a:endParaRPr lang="en-US" baseline="0" dirty="0" smtClean="0"/>
          </a:p>
          <a:p>
            <a:r>
              <a:rPr lang="en-US" baseline="0" dirty="0" smtClean="0"/>
              <a:t>In 1951, 4 feet of fill were deposited to raise and level the southern third of the island, in anticipation of development.</a:t>
            </a:r>
          </a:p>
          <a:p>
            <a:endParaRPr lang="en-US" baseline="0" dirty="0" smtClean="0"/>
          </a:p>
          <a:p>
            <a:r>
              <a:rPr lang="en-US" baseline="0" dirty="0" smtClean="0"/>
              <a:t>Later in the 1950’s the north end of the island was conveyed to Miami-Dade County for park and recreation purposes.  </a:t>
            </a:r>
          </a:p>
          <a:p>
            <a:endParaRPr lang="en-US" baseline="0" dirty="0" smtClean="0"/>
          </a:p>
          <a:p>
            <a:r>
              <a:rPr lang="en-US" baseline="0" dirty="0" smtClean="0"/>
              <a:t>In 1967 the southern end of the island, which had never been developed and was colonized by exotic Australian pines, was acquired by the State of Florida, and became Bill </a:t>
            </a:r>
            <a:r>
              <a:rPr lang="en-US" baseline="0" dirty="0" err="1" smtClean="0"/>
              <a:t>Baggs</a:t>
            </a:r>
            <a:r>
              <a:rPr lang="en-US" baseline="0" dirty="0" smtClean="0"/>
              <a:t> Cape Florida State Park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1992, intense winds from Hurricane Andrew</a:t>
            </a:r>
            <a:r>
              <a:rPr lang="en-US" baseline="0" dirty="0" smtClean="0"/>
              <a:t> uprooted and broke almost all the Australian pines which had colonized the filled area at the south end of the island, and presented an opportunity for restoration of some of the original communities that had occurred there prior to the 20</a:t>
            </a:r>
            <a:r>
              <a:rPr lang="en-US" baseline="30000" dirty="0" smtClean="0"/>
              <a:t>th</a:t>
            </a:r>
            <a:r>
              <a:rPr lang="en-US" baseline="0" dirty="0" smtClean="0"/>
              <a:t> century.</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a broad sense, the restoration was a great success in increasing the biotic diversity of the Park.</a:t>
            </a:r>
          </a:p>
          <a:p>
            <a:endParaRPr lang="en-US" baseline="0" dirty="0" smtClean="0"/>
          </a:p>
          <a:p>
            <a:r>
              <a:rPr lang="en-US" baseline="0" dirty="0" smtClean="0"/>
              <a:t>However, due to the cost and disruption of removing fill from the Park, instead of restoring the low scrub communities that characterized the island, an appropriate native tree canopy was substituted.   </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Task was to examine tree communities on the island, focusing on intra-island variation.</a:t>
            </a:r>
          </a:p>
          <a:p>
            <a:endParaRPr lang="en-US" dirty="0" smtClean="0"/>
          </a:p>
          <a:p>
            <a:r>
              <a:rPr lang="en-US" dirty="0" smtClean="0"/>
              <a:t>One standard approach, which we</a:t>
            </a:r>
            <a:r>
              <a:rPr lang="en-US" baseline="0" dirty="0" smtClean="0"/>
              <a:t> did take, is to compare and contrast the canopies in pre-determined areas defined by their similarities and differences in land use.  We divided the islands into four such areas: Bill </a:t>
            </a:r>
            <a:r>
              <a:rPr lang="en-US" baseline="0" dirty="0" err="1" smtClean="0"/>
              <a:t>Baggs</a:t>
            </a:r>
            <a:r>
              <a:rPr lang="en-US" baseline="0" dirty="0" smtClean="0"/>
              <a:t> Park, the Village of Key Biscayne, Crandon Park mangrove forests, and the remaining recreation areas in Crandon.</a:t>
            </a:r>
          </a:p>
          <a:p>
            <a:endParaRPr lang="en-US" baseline="0" dirty="0" smtClean="0"/>
          </a:p>
          <a:p>
            <a:r>
              <a:rPr lang="en-US" dirty="0" smtClean="0"/>
              <a:t>In doing so, we also wished to consider tree</a:t>
            </a:r>
            <a:r>
              <a:rPr lang="en-US" baseline="0" dirty="0" smtClean="0"/>
              <a:t> communities throughout KB within the same conceptual model, as they all were influenced by humans in different ways. In our model, vegetation is affected not only by environmental factors and natural disturbance, but also by the mode of regeneration (planting or natural regeneration), the native or non-native origin of the dominant species, and the extent and nature of the tending and management the site receives. </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FIA plots, randomly selected.</a:t>
            </a:r>
          </a:p>
          <a:p>
            <a:endParaRPr lang="en-US" dirty="0" smtClean="0"/>
          </a:p>
          <a:p>
            <a:r>
              <a:rPr lang="en-US" dirty="0" smtClean="0"/>
              <a:t>Tree crown and substrate.</a:t>
            </a:r>
          </a:p>
          <a:p>
            <a:endParaRPr lang="en-US" dirty="0" smtClean="0"/>
          </a:p>
          <a:p>
            <a:r>
              <a:rPr lang="en-US" dirty="0" smtClean="0"/>
              <a:t>Permission</a:t>
            </a:r>
            <a:r>
              <a:rPr lang="en-US" baseline="0" dirty="0" smtClean="0"/>
              <a:t> of residents in Village.</a:t>
            </a:r>
          </a:p>
          <a:p>
            <a:endParaRPr lang="en-US" baseline="0" dirty="0" smtClean="0"/>
          </a:p>
          <a:p>
            <a:r>
              <a:rPr lang="en-US" baseline="0" dirty="0" smtClean="0"/>
              <a:t>Level of data analysis</a:t>
            </a:r>
            <a:endParaRPr lang="en-US" dirty="0"/>
          </a:p>
        </p:txBody>
      </p:sp>
      <p:sp>
        <p:nvSpPr>
          <p:cNvPr id="4" name="Slide Number Placeholder 3"/>
          <p:cNvSpPr>
            <a:spLocks noGrp="1"/>
          </p:cNvSpPr>
          <p:nvPr>
            <p:ph type="sldNum" sz="quarter" idx="10"/>
          </p:nvPr>
        </p:nvSpPr>
        <p:spPr/>
        <p:txBody>
          <a:bodyPr/>
          <a:lstStyle/>
          <a:p>
            <a:fld id="{559A73EF-A21B-45A5-A173-194B5066F46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65096BC4-3448-4F15-9CA0-A9CDF39DBF84}" type="datetimeFigureOut">
              <a:rPr lang="en-US" smtClean="0"/>
              <a:pPr/>
              <a:t>3/21/2012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E7F5975-27C4-4E5F-8A9E-D0AE98A85016}"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096BC4-3448-4F15-9CA0-A9CDF39DBF84}" type="datetimeFigureOut">
              <a:rPr lang="en-US" smtClean="0"/>
              <a:pPr/>
              <a:t>3/21/2012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F5975-27C4-4E5F-8A9E-D0AE98A850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096BC4-3448-4F15-9CA0-A9CDF39DBF84}" type="datetimeFigureOut">
              <a:rPr lang="en-US" smtClean="0"/>
              <a:pPr/>
              <a:t>3/21/2012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F5975-27C4-4E5F-8A9E-D0AE98A850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3900"/>
          </a:xfrm>
        </p:spPr>
        <p:txBody>
          <a:bodyPr/>
          <a:lstStyle/>
          <a:p>
            <a:endParaRPr lang="en-US"/>
          </a:p>
        </p:txBody>
      </p:sp>
      <p:sp>
        <p:nvSpPr>
          <p:cNvPr id="4" name="Slide Number Placeholder 3"/>
          <p:cNvSpPr>
            <a:spLocks noGrp="1"/>
          </p:cNvSpPr>
          <p:nvPr>
            <p:ph type="sldNum" sz="quarter" idx="10"/>
          </p:nvPr>
        </p:nvSpPr>
        <p:spPr>
          <a:xfrm>
            <a:off x="6553200" y="6243638"/>
            <a:ext cx="2133600" cy="457200"/>
          </a:xfrm>
        </p:spPr>
        <p:txBody>
          <a:bodyPr/>
          <a:lstStyle>
            <a:lvl1pPr>
              <a:defRPr/>
            </a:lvl1pPr>
          </a:lstStyle>
          <a:p>
            <a:fld id="{1C0BE614-A5AE-4109-A9F1-5815DA15C924}" type="slidenum">
              <a:rPr lang="en-US">
                <a:solidFill>
                  <a:srgbClr val="FFFFFF"/>
                </a:solidFill>
              </a:rPr>
              <a:pPr/>
              <a:t>‹#›</a:t>
            </a:fld>
            <a:endParaRPr lang="en-US">
              <a:solidFill>
                <a:srgbClr val="FFFFFF"/>
              </a:solidFill>
            </a:endParaRPr>
          </a:p>
        </p:txBody>
      </p:sp>
      <p:sp>
        <p:nvSpPr>
          <p:cNvPr id="5" name="Date Placeholder 4"/>
          <p:cNvSpPr>
            <a:spLocks noGrp="1"/>
          </p:cNvSpPr>
          <p:nvPr>
            <p:ph type="dt" sz="half" idx="11"/>
          </p:nvPr>
        </p:nvSpPr>
        <p:spPr>
          <a:xfrm>
            <a:off x="457200" y="6243638"/>
            <a:ext cx="2133600" cy="457200"/>
          </a:xfrm>
        </p:spPr>
        <p:txBody>
          <a:bodyPr/>
          <a:lstStyle>
            <a:lvl1pPr>
              <a:defRPr/>
            </a:lvl1pPr>
          </a:lstStyle>
          <a:p>
            <a:endParaRPr lang="en-US">
              <a:solidFill>
                <a:srgbClr val="FFFFFF"/>
              </a:solidFill>
            </a:endParaRPr>
          </a:p>
        </p:txBody>
      </p:sp>
      <p:sp>
        <p:nvSpPr>
          <p:cNvPr id="6" name="Footer Placeholder 5"/>
          <p:cNvSpPr>
            <a:spLocks noGrp="1"/>
          </p:cNvSpPr>
          <p:nvPr>
            <p:ph type="ftr" sz="quarter" idx="12"/>
          </p:nvPr>
        </p:nvSpPr>
        <p:spPr>
          <a:xfrm>
            <a:off x="3124200" y="6243638"/>
            <a:ext cx="2895600" cy="457200"/>
          </a:xfrm>
        </p:spPr>
        <p:txBody>
          <a:bodyPr/>
          <a:lstStyle>
            <a:lvl1pPr>
              <a:defRPr/>
            </a:lvl1pPr>
          </a:lstStyle>
          <a:p>
            <a:endParaRPr lang="en-US">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096BC4-3448-4F15-9CA0-A9CDF39DBF84}" type="datetimeFigureOut">
              <a:rPr lang="en-US" smtClean="0">
                <a:solidFill>
                  <a:prstClr val="white">
                    <a:shade val="50000"/>
                  </a:prstClr>
                </a:solidFill>
              </a:rPr>
              <a:pPr/>
              <a:t>3/21/2012</a:t>
            </a:fld>
            <a:endParaRPr lang="en-US">
              <a:solidFill>
                <a:prstClr val="white">
                  <a:shade val="50000"/>
                </a:prstClr>
              </a:solidFill>
            </a:endParaRPr>
          </a:p>
        </p:txBody>
      </p:sp>
      <p:sp>
        <p:nvSpPr>
          <p:cNvPr id="5" name="Footer Placeholder 4"/>
          <p:cNvSpPr>
            <a:spLocks noGrp="1"/>
          </p:cNvSpPr>
          <p:nvPr>
            <p:ph type="ftr" sz="quarter" idx="11"/>
          </p:nvPr>
        </p:nvSpPr>
        <p:spPr/>
        <p:txBody>
          <a:bodyPr/>
          <a:lstStyle/>
          <a:p>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p>
            <a:fld id="{2E7F5975-27C4-4E5F-8A9E-D0AE98A85016}" type="slidenum">
              <a:rPr lang="en-US" smtClean="0">
                <a:solidFill>
                  <a:prstClr val="white">
                    <a:shade val="50000"/>
                  </a:prstClr>
                </a:solidFill>
              </a:rPr>
              <a:pPr/>
              <a:t>‹#›</a:t>
            </a:fld>
            <a:endParaRPr lang="en-US">
              <a:solidFill>
                <a:prstClr val="white">
                  <a:shade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096BC4-3448-4F15-9CA0-A9CDF39DBF84}" type="datetimeFigureOut">
              <a:rPr lang="en-US" smtClean="0"/>
              <a:pPr/>
              <a:t>3/21/2012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7F5975-27C4-4E5F-8A9E-D0AE98A850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5096BC4-3448-4F15-9CA0-A9CDF39DBF84}" type="datetimeFigureOut">
              <a:rPr lang="en-US" smtClean="0"/>
              <a:pPr/>
              <a:t>3/21/2012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2E7F5975-27C4-4E5F-8A9E-D0AE98A8501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5096BC4-3448-4F15-9CA0-A9CDF39DBF84}" type="datetimeFigureOut">
              <a:rPr lang="en-US" smtClean="0"/>
              <a:pPr/>
              <a:t>3/21/2012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7F5975-27C4-4E5F-8A9E-D0AE98A850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5096BC4-3448-4F15-9CA0-A9CDF39DBF84}" type="datetimeFigureOut">
              <a:rPr lang="en-US" smtClean="0"/>
              <a:pPr/>
              <a:t>3/21/2012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7F5975-27C4-4E5F-8A9E-D0AE98A850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5096BC4-3448-4F15-9CA0-A9CDF39DBF84}" type="datetimeFigureOut">
              <a:rPr lang="en-US" smtClean="0"/>
              <a:pPr/>
              <a:t>3/21/2012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7F5975-27C4-4E5F-8A9E-D0AE98A850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096BC4-3448-4F15-9CA0-A9CDF39DBF84}" type="datetimeFigureOut">
              <a:rPr lang="en-US" smtClean="0"/>
              <a:pPr/>
              <a:t>3/21/2012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7F5975-27C4-4E5F-8A9E-D0AE98A850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5096BC4-3448-4F15-9CA0-A9CDF39DBF84}" type="datetimeFigureOut">
              <a:rPr lang="en-US" smtClean="0"/>
              <a:pPr/>
              <a:t>3/21/2012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7F5975-27C4-4E5F-8A9E-D0AE98A850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5096BC4-3448-4F15-9CA0-A9CDF39DBF84}" type="datetimeFigureOut">
              <a:rPr lang="en-US" smtClean="0"/>
              <a:pPr/>
              <a:t>3/21/2012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7F5975-27C4-4E5F-8A9E-D0AE98A850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5096BC4-3448-4F15-9CA0-A9CDF39DBF84}" type="datetimeFigureOut">
              <a:rPr lang="en-US" smtClean="0"/>
              <a:pPr/>
              <a:t>3/21/2012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E7F5975-27C4-4E5F-8A9E-D0AE98A8501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96888" y="1308100"/>
            <a:ext cx="10429876" cy="5908675"/>
            <a:chOff x="-313" y="824"/>
            <a:chExt cx="6570" cy="3722"/>
          </a:xfrm>
        </p:grpSpPr>
        <p:sp>
          <p:nvSpPr>
            <p:cNvPr id="7171"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72"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73"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74"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75"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76"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77"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78"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79"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0"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1"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2"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3"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4"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5" name="Rectangle 17"/>
            <p:cNvSpPr>
              <a:spLocks noChangeArrowheads="1"/>
            </p:cNvSpPr>
            <p:nvPr userDrawn="1"/>
          </p:nvSpPr>
          <p:spPr bwMode="hidden">
            <a:xfrm rot="18603245" flipV="1">
              <a:off x="4052" y="3504"/>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6"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7"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8"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89"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0"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1"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2"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3"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4"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5"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6"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7"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8"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199"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200"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201"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202"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fontAlgn="base">
                <a:spcBef>
                  <a:spcPct val="0"/>
                </a:spcBef>
                <a:spcAft>
                  <a:spcPct val="0"/>
                </a:spcAft>
              </a:pPr>
              <a:endParaRPr lang="en-US" smtClean="0">
                <a:solidFill>
                  <a:srgbClr val="FFFFFF"/>
                </a:solidFill>
                <a:effectLst>
                  <a:outerShdw blurRad="38100" dist="38100" dir="2700000" algn="tl">
                    <a:srgbClr val="000000"/>
                  </a:outerShdw>
                </a:effectLst>
              </a:endParaRPr>
            </a:p>
          </p:txBody>
        </p:sp>
        <p:sp>
          <p:nvSpPr>
            <p:cNvPr id="7203"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04"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05"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06"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07"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08"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09"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0"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1"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2"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3"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4"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5"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6"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7"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8"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19"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0"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1"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2"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3"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4"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5"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6"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7"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8"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29"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0"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1"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2"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3"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4"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5"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6"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7"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8"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39"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0"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1"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2"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3"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4"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5"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6"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7"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8"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49"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0"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1"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2"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3"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4"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5"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6"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7"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8"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59"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0"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1"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2"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3"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4"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5"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6"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7"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8"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69"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0"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1"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2"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3"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4"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5"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6"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7"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8"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79"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0"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1"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2"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3"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4"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5"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6"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7"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8"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89"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0"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1"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2"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3"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4"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5"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6"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7"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8"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299"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0"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1"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2"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3"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4"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5"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6"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7"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8"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09"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0"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1"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2"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3"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4"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5"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6"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7"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8"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19"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0"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1"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2"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3"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4"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5"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6"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7"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8"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29"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0"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1"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2"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3"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4"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5"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6"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7"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8"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39"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0"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1"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2"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3"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4"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5"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6"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7"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8"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49"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0"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1"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2"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3"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4"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5"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6"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7"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8"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59"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0"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1"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2"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3"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4"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5"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6"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7"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8"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69"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0"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1"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2"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3"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4"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5"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6"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7"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8"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79"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80"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81"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82"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83"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84"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sp>
          <p:nvSpPr>
            <p:cNvPr id="7385"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eaLnBrk="0" fontAlgn="base" hangingPunct="0">
                <a:spcBef>
                  <a:spcPct val="0"/>
                </a:spcBef>
                <a:spcAft>
                  <a:spcPct val="0"/>
                </a:spcAft>
              </a:pPr>
              <a:endParaRPr lang="en-US" smtClean="0">
                <a:solidFill>
                  <a:srgbClr val="FFFFFF"/>
                </a:solidFill>
              </a:endParaRPr>
            </a:p>
          </p:txBody>
        </p:sp>
      </p:grpSp>
      <p:sp>
        <p:nvSpPr>
          <p:cNvPr id="7386"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pPr>
            <a:fld id="{23441937-F4DF-40BB-B045-D17D23B63F43}" type="slidenum">
              <a:rPr lang="en-US" smtClean="0">
                <a:solidFill>
                  <a:srgbClr val="FFFFFF"/>
                </a:solidFill>
              </a:rPr>
              <a:pPr fontAlgn="base">
                <a:spcBef>
                  <a:spcPct val="0"/>
                </a:spcBef>
                <a:spcAft>
                  <a:spcPct val="0"/>
                </a:spcAft>
              </a:pPr>
              <a:t>‹#›</a:t>
            </a:fld>
            <a:endParaRPr lang="en-US" smtClean="0">
              <a:solidFill>
                <a:srgbClr val="FFFFFF"/>
              </a:solidFill>
            </a:endParaRPr>
          </a:p>
        </p:txBody>
      </p:sp>
      <p:sp>
        <p:nvSpPr>
          <p:cNvPr id="7387"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pPr>
            <a:endParaRPr lang="en-US" smtClean="0">
              <a:solidFill>
                <a:srgbClr val="FFFFFF"/>
              </a:solidFill>
            </a:endParaRPr>
          </a:p>
        </p:txBody>
      </p:sp>
      <p:sp>
        <p:nvSpPr>
          <p:cNvPr id="7388"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pPr>
            <a:endParaRPr lang="en-US" smtClean="0">
              <a:solidFill>
                <a:srgbClr val="FFFFFF"/>
              </a:solidFill>
            </a:endParaRPr>
          </a:p>
        </p:txBody>
      </p:sp>
      <p:sp>
        <p:nvSpPr>
          <p:cNvPr id="7389"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90"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3673" r:id="rId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Font typeface="Wingdings"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Blip>
          <a:blip r:embed="rId3"/>
        </a:buBlip>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Blip>
          <a:blip r:embed="rId3"/>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3"/>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65096BC4-3448-4F15-9CA0-A9CDF39DBF84}" type="datetimeFigureOut">
              <a:rPr lang="en-US" smtClean="0">
                <a:solidFill>
                  <a:prstClr val="white">
                    <a:shade val="50000"/>
                  </a:prstClr>
                </a:solidFill>
              </a:rPr>
              <a:pPr/>
              <a:t>3/21/2012</a:t>
            </a:fld>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E7F5975-27C4-4E5F-8A9E-D0AE98A85016}" type="slidenum">
              <a:rPr lang="en-US" smtClean="0">
                <a:solidFill>
                  <a:prstClr val="white">
                    <a:shade val="50000"/>
                  </a:prstClr>
                </a:solidFill>
              </a:rPr>
              <a:pPr/>
              <a:t>‹#›</a:t>
            </a:fld>
            <a:endParaRPr lang="en-US">
              <a:solidFill>
                <a:prstClr val="white">
                  <a:shade val="50000"/>
                </a:prstClr>
              </a:solidFill>
            </a:endParaRPr>
          </a:p>
        </p:txBody>
      </p:sp>
    </p:spTree>
  </p:cSld>
  <p:clrMap bg1="dk1" tx1="lt1" bg2="dk2" tx2="lt2" accent1="accent1" accent2="accent2" accent3="accent3" accent4="accent4" accent5="accent5" accent6="accent6" hlink="hlink" folHlink="folHlink"/>
  <p:sldLayoutIdLst>
    <p:sldLayoutId id="2147483676" r:id="rId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13725" t="14056" r="57127" b="21006"/>
          <a:stretch>
            <a:fillRect/>
          </a:stretch>
        </p:blipFill>
        <p:spPr bwMode="auto">
          <a:xfrm>
            <a:off x="1380836" y="1371600"/>
            <a:ext cx="6248400" cy="5220183"/>
          </a:xfrm>
          <a:prstGeom prst="rect">
            <a:avLst/>
          </a:prstGeom>
          <a:noFill/>
          <a:ln w="9525">
            <a:noFill/>
            <a:miter lim="800000"/>
            <a:headEnd/>
            <a:tailEnd/>
          </a:ln>
        </p:spPr>
      </p:pic>
      <p:sp>
        <p:nvSpPr>
          <p:cNvPr id="4" name="TextBox 3"/>
          <p:cNvSpPr txBox="1"/>
          <p:nvPr/>
        </p:nvSpPr>
        <p:spPr>
          <a:xfrm>
            <a:off x="381001" y="57090"/>
            <a:ext cx="8382000" cy="1231106"/>
          </a:xfrm>
          <a:prstGeom prst="rect">
            <a:avLst/>
          </a:prstGeom>
          <a:solidFill>
            <a:schemeClr val="tx1">
              <a:lumMod val="85000"/>
            </a:schemeClr>
          </a:solidFill>
          <a:ln>
            <a:solidFill>
              <a:schemeClr val="bg1">
                <a:lumMod val="95000"/>
                <a:lumOff val="5000"/>
              </a:schemeClr>
            </a:solidFill>
          </a:ln>
        </p:spPr>
        <p:txBody>
          <a:bodyPr wrap="square" rtlCol="0">
            <a:spAutoFit/>
          </a:bodyPr>
          <a:lstStyle/>
          <a:p>
            <a:pPr algn="ctr"/>
            <a:r>
              <a:rPr lang="en-US" sz="2800" b="1" dirty="0" smtClean="0">
                <a:solidFill>
                  <a:srgbClr val="C00000"/>
                </a:solidFill>
              </a:rPr>
              <a:t>Humanized tree assemblages in a barrier island landscape: Key Biscayne, Florida</a:t>
            </a:r>
          </a:p>
          <a:p>
            <a:pPr algn="ctr"/>
            <a:r>
              <a:rPr lang="en-US" b="1" dirty="0" smtClean="0">
                <a:solidFill>
                  <a:srgbClr val="C00000"/>
                </a:solidFill>
              </a:rPr>
              <a:t>M. Ross, C. Melo, J. Sah, G. Hollander and students of EVR 4596 </a:t>
            </a:r>
            <a:endParaRPr lang="en-US" b="1" dirty="0">
              <a:solidFill>
                <a:srgbClr val="C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209799" y="102870"/>
          <a:ext cx="6705601" cy="2654592"/>
        </p:xfrm>
        <a:graphic>
          <a:graphicData uri="http://schemas.openxmlformats.org/drawingml/2006/table">
            <a:tbl>
              <a:tblPr>
                <a:tableStyleId>{3C2FFA5D-87B4-456A-9821-1D502468CF0F}</a:tableStyleId>
              </a:tblPr>
              <a:tblGrid>
                <a:gridCol w="2362200"/>
                <a:gridCol w="1143000"/>
                <a:gridCol w="1150279"/>
                <a:gridCol w="1025061"/>
                <a:gridCol w="1025061"/>
              </a:tblGrid>
              <a:tr h="458201">
                <a:tc gridSpan="5">
                  <a:txBody>
                    <a:bodyPr/>
                    <a:lstStyle/>
                    <a:p>
                      <a:pPr marL="0" marR="0" algn="ctr">
                        <a:spcBef>
                          <a:spcPts val="0"/>
                        </a:spcBef>
                        <a:spcAft>
                          <a:spcPts val="0"/>
                        </a:spcAft>
                      </a:pPr>
                      <a:r>
                        <a:rPr lang="en-US" sz="1400" dirty="0"/>
                        <a:t>Table 1: Tree structural measures in four regions of Key Biscayne, Summer 2011.</a:t>
                      </a:r>
                      <a:endParaRPr lang="en-US" sz="1100" dirty="0">
                        <a:latin typeface="Calibri"/>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1100" dirty="0">
                        <a:latin typeface="Calibri"/>
                        <a:ea typeface="Calibri"/>
                        <a:cs typeface="Times New Roman"/>
                      </a:endParaRPr>
                    </a:p>
                  </a:txBody>
                  <a:tcPr marL="68580" marR="68580" marT="0" marB="0" anchor="ctr"/>
                </a:tc>
              </a:tr>
              <a:tr h="379999">
                <a:tc>
                  <a:txBody>
                    <a:bodyPr/>
                    <a:lstStyle/>
                    <a:p>
                      <a:pPr marL="0" marR="0" algn="ctr">
                        <a:spcBef>
                          <a:spcPts val="0"/>
                        </a:spcBef>
                        <a:spcAft>
                          <a:spcPts val="0"/>
                        </a:spcAft>
                      </a:pPr>
                      <a:endParaRPr lang="en-US" sz="1400" dirty="0">
                        <a:latin typeface="Calibri"/>
                        <a:ea typeface="Calibri"/>
                        <a:cs typeface="Times New Roman"/>
                      </a:endParaRPr>
                    </a:p>
                  </a:txBody>
                  <a:tcPr marL="68580" marR="68580" marT="0" marB="0" anchor="ctr"/>
                </a:tc>
                <a:tc gridSpan="4">
                  <a:txBody>
                    <a:bodyPr/>
                    <a:lstStyle/>
                    <a:p>
                      <a:pPr marL="0" marR="0" algn="ctr">
                        <a:spcBef>
                          <a:spcPts val="0"/>
                        </a:spcBef>
                        <a:spcAft>
                          <a:spcPts val="0"/>
                        </a:spcAft>
                      </a:pPr>
                      <a:r>
                        <a:rPr lang="en-US" sz="1800" dirty="0" smtClean="0"/>
                        <a:t>Region</a:t>
                      </a:r>
                      <a:endParaRPr lang="en-US" sz="1800" b="1" dirty="0">
                        <a:latin typeface="Calibri"/>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0"/>
                        </a:spcAft>
                      </a:pPr>
                      <a:endParaRPr lang="en-US" sz="1100" dirty="0">
                        <a:latin typeface="Calibri"/>
                        <a:ea typeface="Calibri"/>
                        <a:cs typeface="Times New Roman"/>
                      </a:endParaRPr>
                    </a:p>
                  </a:txBody>
                  <a:tcPr marL="68580" marR="68580" marT="0" marB="0" anchor="ctr"/>
                </a:tc>
              </a:tr>
              <a:tr h="3794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Structural Measures</a:t>
                      </a:r>
                      <a:endParaRPr lang="en-US" sz="1100" b="1" dirty="0">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Mangroves</a:t>
                      </a:r>
                      <a:endParaRPr lang="en-US" sz="1400" dirty="0">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Bill </a:t>
                      </a:r>
                      <a:r>
                        <a:rPr lang="en-US" sz="1400" dirty="0" err="1" smtClean="0"/>
                        <a:t>Baggs</a:t>
                      </a:r>
                      <a:endParaRPr lang="en-US" sz="1400" dirty="0">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Crandon</a:t>
                      </a:r>
                      <a:endParaRPr lang="en-US" sz="1400" dirty="0">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Urban</a:t>
                      </a:r>
                      <a:endParaRPr lang="en-US" sz="1400" dirty="0">
                        <a:latin typeface="Calibri"/>
                        <a:ea typeface="Calibri"/>
                        <a:cs typeface="Times New Roman"/>
                      </a:endParaRPr>
                    </a:p>
                  </a:txBody>
                  <a:tcPr marL="68580" marR="68580" marT="0" marB="0" anchor="ctr"/>
                </a:tc>
              </a:tr>
              <a:tr h="3788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Crown area*ground area</a:t>
                      </a:r>
                      <a:r>
                        <a:rPr lang="en-US" sz="1600" baseline="30000" dirty="0" smtClean="0"/>
                        <a:t>-1</a:t>
                      </a:r>
                      <a:endParaRPr lang="en-US" sz="1600" dirty="0" smtClean="0">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a:t>132.3</a:t>
                      </a:r>
                      <a:r>
                        <a:rPr lang="en-US" sz="1600" baseline="30000" dirty="0"/>
                        <a:t>a</a:t>
                      </a:r>
                      <a:endParaRPr lang="en-US" sz="1600" dirty="0">
                        <a:latin typeface="Calibri"/>
                        <a:ea typeface="Calibri"/>
                        <a:cs typeface="Times New Roman"/>
                      </a:endParaRPr>
                    </a:p>
                  </a:txBody>
                  <a:tcPr marL="68580" marR="68580" marT="0" marB="0" anchor="ctr"/>
                </a:tc>
                <a:tc>
                  <a:txBody>
                    <a:bodyPr/>
                    <a:lstStyle/>
                    <a:p>
                      <a:pPr marL="0" marR="0" algn="ctr">
                        <a:spcBef>
                          <a:spcPts val="0"/>
                        </a:spcBef>
                        <a:spcAft>
                          <a:spcPts val="0"/>
                        </a:spcAft>
                      </a:pPr>
                      <a:r>
                        <a:rPr kumimoji="0" lang="en-US" sz="1600" kern="1200" dirty="0" smtClean="0"/>
                        <a:t>55.5</a:t>
                      </a:r>
                      <a:r>
                        <a:rPr kumimoji="0" lang="en-US" sz="1600" kern="1200" baseline="30000" dirty="0" smtClean="0"/>
                        <a:t>b</a:t>
                      </a:r>
                      <a:endParaRPr lang="en-US" sz="1600" dirty="0">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45.1</a:t>
                      </a:r>
                      <a:r>
                        <a:rPr lang="en-US" sz="1600" baseline="30000" dirty="0" smtClean="0"/>
                        <a:t>b</a:t>
                      </a:r>
                      <a:endParaRPr lang="en-US" sz="1600" dirty="0" smtClean="0">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44.2</a:t>
                      </a:r>
                      <a:r>
                        <a:rPr lang="en-US" sz="1600" baseline="30000" dirty="0" smtClean="0"/>
                        <a:t>b</a:t>
                      </a:r>
                      <a:endParaRPr lang="en-US" sz="1600" dirty="0">
                        <a:latin typeface="Calibri"/>
                        <a:ea typeface="Calibri"/>
                        <a:cs typeface="Times New Roman"/>
                      </a:endParaRPr>
                    </a:p>
                  </a:txBody>
                  <a:tcPr marL="68580" marR="68580" marT="0" marB="0" anchor="ctr"/>
                </a:tc>
              </a:tr>
              <a:tr h="3124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Basal Area (m2*ha</a:t>
                      </a:r>
                      <a:r>
                        <a:rPr lang="en-US" sz="1600" baseline="30000" dirty="0" smtClean="0"/>
                        <a:t>-1</a:t>
                      </a:r>
                      <a:r>
                        <a:rPr lang="en-US" sz="1600" dirty="0" smtClean="0"/>
                        <a:t>)</a:t>
                      </a:r>
                      <a:endParaRPr lang="en-US" sz="1600" dirty="0" smtClean="0">
                        <a:latin typeface="Calibri"/>
                        <a:ea typeface="Calibri"/>
                        <a:cs typeface="Times New Roman"/>
                      </a:endParaRPr>
                    </a:p>
                  </a:txBody>
                  <a:tcPr marL="68580" marR="68580" marT="0" marB="0" anchor="ctr"/>
                </a:tc>
                <a:tc>
                  <a:txBody>
                    <a:bodyPr/>
                    <a:lstStyle/>
                    <a:p>
                      <a:pPr marL="0" marR="0" algn="ctr">
                        <a:spcBef>
                          <a:spcPts val="0"/>
                        </a:spcBef>
                        <a:spcAft>
                          <a:spcPts val="0"/>
                        </a:spcAft>
                      </a:pPr>
                      <a:r>
                        <a:rPr kumimoji="0" lang="en-US" sz="1600" kern="1200" dirty="0" smtClean="0"/>
                        <a:t>22.1</a:t>
                      </a:r>
                      <a:r>
                        <a:rPr kumimoji="0" lang="en-US" sz="1600" kern="1200" baseline="30000" dirty="0" smtClean="0"/>
                        <a:t>a</a:t>
                      </a:r>
                      <a:endParaRPr lang="en-US" sz="1600" dirty="0">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a:t>12.8</a:t>
                      </a:r>
                      <a:r>
                        <a:rPr lang="en-US" sz="1600" baseline="30000" dirty="0"/>
                        <a:t>a</a:t>
                      </a:r>
                      <a:endParaRPr lang="en-US" sz="1600" dirty="0">
                        <a:latin typeface="Calibri"/>
                        <a:ea typeface="Calibri"/>
                        <a:cs typeface="Times New Roman"/>
                      </a:endParaRPr>
                    </a:p>
                  </a:txBody>
                  <a:tcPr marL="68580" marR="68580" marT="0" marB="0" anchor="ctr"/>
                </a:tc>
                <a:tc>
                  <a:txBody>
                    <a:bodyPr/>
                    <a:lstStyle/>
                    <a:p>
                      <a:pPr marL="0" marR="0" algn="ctr">
                        <a:spcBef>
                          <a:spcPts val="0"/>
                        </a:spcBef>
                        <a:spcAft>
                          <a:spcPts val="0"/>
                        </a:spcAft>
                      </a:pPr>
                      <a:r>
                        <a:rPr kumimoji="0" lang="en-US" sz="1600" kern="1200" dirty="0" smtClean="0"/>
                        <a:t>13.5</a:t>
                      </a:r>
                      <a:r>
                        <a:rPr kumimoji="0" lang="en-US" sz="1600" kern="1200" baseline="30000" dirty="0" smtClean="0"/>
                        <a:t>a</a:t>
                      </a:r>
                      <a:endParaRPr lang="en-US" sz="1600" dirty="0">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14.5</a:t>
                      </a:r>
                      <a:r>
                        <a:rPr lang="en-US" sz="1600" baseline="30000" dirty="0" smtClean="0"/>
                        <a:t>a</a:t>
                      </a:r>
                      <a:endParaRPr lang="en-US" sz="1600" dirty="0">
                        <a:latin typeface="Calibri"/>
                        <a:ea typeface="Calibri"/>
                        <a:cs typeface="Times New Roman"/>
                      </a:endParaRPr>
                    </a:p>
                  </a:txBody>
                  <a:tcPr marL="68580" marR="68580" marT="0" marB="0" anchor="ctr"/>
                </a:tc>
              </a:tr>
              <a:tr h="6367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Max Tree Height (m)</a:t>
                      </a:r>
                      <a:endParaRPr lang="en-US" sz="1600" dirty="0" smtClean="0">
                        <a:latin typeface="Calibri"/>
                        <a:ea typeface="Calibri"/>
                        <a:cs typeface="Times New Roman"/>
                      </a:endParaRPr>
                    </a:p>
                  </a:txBody>
                  <a:tcPr marL="68580" marR="68580" marT="0" marB="0" anchor="ctr"/>
                </a:tc>
                <a:tc>
                  <a:txBody>
                    <a:bodyPr/>
                    <a:lstStyle/>
                    <a:p>
                      <a:pPr marL="0" marR="0" algn="ctr">
                        <a:spcBef>
                          <a:spcPts val="0"/>
                        </a:spcBef>
                        <a:spcAft>
                          <a:spcPts val="0"/>
                        </a:spcAft>
                      </a:pPr>
                      <a:r>
                        <a:rPr kumimoji="0" lang="en-US" sz="1600" kern="1200" dirty="0" smtClean="0"/>
                        <a:t>9.71</a:t>
                      </a:r>
                      <a:r>
                        <a:rPr kumimoji="0" lang="en-US" sz="1600" kern="1200" baseline="30000" dirty="0" smtClean="0"/>
                        <a:t>ab</a:t>
                      </a:r>
                      <a:endParaRPr lang="en-US" sz="1600" dirty="0">
                        <a:latin typeface="Calibri"/>
                        <a:ea typeface="Calibri"/>
                        <a:cs typeface="Times New Roman"/>
                      </a:endParaRPr>
                    </a:p>
                  </a:txBody>
                  <a:tcPr marL="68580" marR="68580" marT="0" marB="0" anchor="ctr"/>
                </a:tc>
                <a:tc>
                  <a:txBody>
                    <a:bodyPr/>
                    <a:lstStyle/>
                    <a:p>
                      <a:pPr marL="0" marR="0" algn="ctr">
                        <a:spcBef>
                          <a:spcPts val="0"/>
                        </a:spcBef>
                        <a:spcAft>
                          <a:spcPts val="0"/>
                        </a:spcAft>
                      </a:pPr>
                      <a:r>
                        <a:rPr kumimoji="0" lang="en-US" sz="1600" kern="1200" dirty="0" smtClean="0"/>
                        <a:t>8.06</a:t>
                      </a:r>
                      <a:r>
                        <a:rPr kumimoji="0" lang="en-US" sz="1600" kern="1200" baseline="30000" dirty="0" smtClean="0"/>
                        <a:t>b</a:t>
                      </a:r>
                      <a:endParaRPr lang="en-US" sz="1600" dirty="0">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600" dirty="0"/>
                        <a:t>9.13</a:t>
                      </a:r>
                      <a:r>
                        <a:rPr lang="en-US" sz="1600" baseline="30000" dirty="0"/>
                        <a:t>ab</a:t>
                      </a:r>
                      <a:endParaRPr lang="en-US" sz="1600" dirty="0">
                        <a:latin typeface="Calibri"/>
                        <a:ea typeface="Calibri"/>
                        <a:cs typeface="Times New Roman"/>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9.98</a:t>
                      </a:r>
                      <a:r>
                        <a:rPr lang="en-US" sz="1600" baseline="30000" dirty="0" smtClean="0"/>
                        <a:t>a</a:t>
                      </a:r>
                      <a:endParaRPr lang="en-US" sz="1600" dirty="0">
                        <a:latin typeface="Calibri"/>
                        <a:ea typeface="Calibri"/>
                        <a:cs typeface="Times New Roman"/>
                      </a:endParaRPr>
                    </a:p>
                  </a:txBody>
                  <a:tcPr marL="68580" marR="68580" marT="0" marB="0" anchor="ctr"/>
                </a:tc>
              </a:tr>
            </a:tbl>
          </a:graphicData>
        </a:graphic>
      </p:graphicFrame>
      <p:grpSp>
        <p:nvGrpSpPr>
          <p:cNvPr id="9" name="Group 8"/>
          <p:cNvGrpSpPr/>
          <p:nvPr/>
        </p:nvGrpSpPr>
        <p:grpSpPr>
          <a:xfrm>
            <a:off x="2415540" y="2819400"/>
            <a:ext cx="6652260" cy="3901966"/>
            <a:chOff x="2186940" y="2819400"/>
            <a:chExt cx="6652260" cy="3901966"/>
          </a:xfrm>
        </p:grpSpPr>
        <p:grpSp>
          <p:nvGrpSpPr>
            <p:cNvPr id="8" name="Group 7"/>
            <p:cNvGrpSpPr/>
            <p:nvPr/>
          </p:nvGrpSpPr>
          <p:grpSpPr>
            <a:xfrm>
              <a:off x="2186940" y="2819400"/>
              <a:ext cx="6652260" cy="3901966"/>
              <a:chOff x="990600" y="2819400"/>
              <a:chExt cx="6652260" cy="3901966"/>
            </a:xfrm>
          </p:grpSpPr>
          <p:pic>
            <p:nvPicPr>
              <p:cNvPr id="5" name="Picture 4" descr="Stacked Plot - Substrate type.tif"/>
              <p:cNvPicPr>
                <a:picLocks noChangeAspect="1"/>
              </p:cNvPicPr>
              <p:nvPr/>
            </p:nvPicPr>
            <p:blipFill>
              <a:blip r:embed="rId3" cstate="print"/>
              <a:srcRect r="18148"/>
              <a:stretch>
                <a:fillRect/>
              </a:stretch>
            </p:blipFill>
            <p:spPr>
              <a:xfrm>
                <a:off x="2590800" y="2819400"/>
                <a:ext cx="5052060" cy="3901966"/>
              </a:xfrm>
              <a:prstGeom prst="rect">
                <a:avLst/>
              </a:prstGeom>
            </p:spPr>
          </p:pic>
          <p:pic>
            <p:nvPicPr>
              <p:cNvPr id="6" name="Picture 5" descr="Stacked Plot - Substrate type.tif"/>
              <p:cNvPicPr>
                <a:picLocks noChangeAspect="1"/>
              </p:cNvPicPr>
              <p:nvPr/>
            </p:nvPicPr>
            <p:blipFill>
              <a:blip r:embed="rId3" cstate="print"/>
              <a:srcRect l="81481"/>
              <a:stretch>
                <a:fillRect/>
              </a:stretch>
            </p:blipFill>
            <p:spPr>
              <a:xfrm>
                <a:off x="990600" y="2819400"/>
                <a:ext cx="1600200" cy="3901966"/>
              </a:xfrm>
              <a:prstGeom prst="rect">
                <a:avLst/>
              </a:prstGeom>
            </p:spPr>
          </p:pic>
        </p:grpSp>
        <p:sp>
          <p:nvSpPr>
            <p:cNvPr id="7" name="TextBox 6"/>
            <p:cNvSpPr txBox="1"/>
            <p:nvPr/>
          </p:nvSpPr>
          <p:spPr>
            <a:xfrm>
              <a:off x="2446268" y="3962400"/>
              <a:ext cx="1287532" cy="369332"/>
            </a:xfrm>
            <a:prstGeom prst="rect">
              <a:avLst/>
            </a:prstGeom>
            <a:noFill/>
          </p:spPr>
          <p:txBody>
            <a:bodyPr wrap="none" rtlCol="0">
              <a:spAutoFit/>
            </a:bodyPr>
            <a:lstStyle/>
            <a:p>
              <a:r>
                <a:rPr lang="en-US" b="1" dirty="0" smtClean="0">
                  <a:solidFill>
                    <a:schemeClr val="bg1"/>
                  </a:solidFill>
                </a:rPr>
                <a:t>Substrates</a:t>
              </a:r>
              <a:endParaRPr lang="en-US" dirty="0">
                <a:solidFill>
                  <a:schemeClr val="bg1"/>
                </a:solidFill>
              </a:endParaRPr>
            </a:p>
          </p:txBody>
        </p:sp>
      </p:grpSp>
      <p:sp>
        <p:nvSpPr>
          <p:cNvPr id="10" name="TextBox 9"/>
          <p:cNvSpPr txBox="1"/>
          <p:nvPr/>
        </p:nvSpPr>
        <p:spPr>
          <a:xfrm>
            <a:off x="76200" y="1066800"/>
            <a:ext cx="1981200" cy="4462760"/>
          </a:xfrm>
          <a:prstGeom prst="rect">
            <a:avLst/>
          </a:prstGeom>
          <a:solidFill>
            <a:schemeClr val="tx1"/>
          </a:solidFill>
          <a:ln>
            <a:solidFill>
              <a:schemeClr val="bg1"/>
            </a:solidFill>
          </a:ln>
        </p:spPr>
        <p:txBody>
          <a:bodyPr wrap="square" rtlCol="0">
            <a:spAutoFit/>
          </a:bodyPr>
          <a:lstStyle/>
          <a:p>
            <a:pPr algn="ctr"/>
            <a:r>
              <a:rPr lang="en-US" sz="2400" b="1" dirty="0" smtClean="0">
                <a:solidFill>
                  <a:srgbClr val="C00000"/>
                </a:solidFill>
              </a:rPr>
              <a:t>Structure &amp; substrate in four Key Biscayne regions:</a:t>
            </a:r>
          </a:p>
          <a:p>
            <a:pPr algn="ctr"/>
            <a:endParaRPr lang="en-US" sz="2400" b="1" dirty="0" smtClean="0">
              <a:solidFill>
                <a:srgbClr val="C00000"/>
              </a:solidFill>
            </a:endParaRPr>
          </a:p>
          <a:p>
            <a:pPr algn="ctr"/>
            <a:r>
              <a:rPr lang="en-US" sz="2000" b="1" dirty="0" smtClean="0">
                <a:solidFill>
                  <a:schemeClr val="bg1"/>
                </a:solidFill>
              </a:rPr>
              <a:t>Minor differences in tree structure, major differences in surface substrates</a:t>
            </a:r>
            <a:endParaRPr lang="en-US" sz="2000" b="1"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676400"/>
            <a:ext cx="2971800" cy="3785652"/>
          </a:xfrm>
          <a:prstGeom prst="rect">
            <a:avLst/>
          </a:prstGeom>
          <a:solidFill>
            <a:schemeClr val="tx1"/>
          </a:solidFill>
          <a:ln>
            <a:solidFill>
              <a:schemeClr val="bg1"/>
            </a:solidFill>
          </a:ln>
        </p:spPr>
        <p:txBody>
          <a:bodyPr wrap="square" rtlCol="0">
            <a:spAutoFit/>
          </a:bodyPr>
          <a:lstStyle/>
          <a:p>
            <a:pPr algn="ctr"/>
            <a:r>
              <a:rPr lang="en-US" sz="2400" b="1" dirty="0" smtClean="0">
                <a:solidFill>
                  <a:srgbClr val="C00000"/>
                </a:solidFill>
              </a:rPr>
              <a:t>Native and exotic plant representation on the island:</a:t>
            </a:r>
          </a:p>
          <a:p>
            <a:endParaRPr lang="en-US" sz="2400" b="1" dirty="0" smtClean="0">
              <a:solidFill>
                <a:srgbClr val="C00000"/>
              </a:solidFill>
            </a:endParaRPr>
          </a:p>
          <a:p>
            <a:pPr algn="ctr"/>
            <a:r>
              <a:rPr lang="en-US" sz="2000" b="1" dirty="0" smtClean="0">
                <a:solidFill>
                  <a:schemeClr val="bg1"/>
                </a:solidFill>
              </a:rPr>
              <a:t>As expected, we found a gradient of increase in the % of exotic species from state park to county park to the urbanized village.</a:t>
            </a:r>
            <a:endParaRPr lang="en-US" sz="2000" b="1" dirty="0">
              <a:solidFill>
                <a:schemeClr val="bg1"/>
              </a:solidFill>
            </a:endParaRPr>
          </a:p>
        </p:txBody>
      </p:sp>
      <p:grpSp>
        <p:nvGrpSpPr>
          <p:cNvPr id="6" name="Group 5"/>
          <p:cNvGrpSpPr/>
          <p:nvPr/>
        </p:nvGrpSpPr>
        <p:grpSpPr>
          <a:xfrm>
            <a:off x="3352800" y="838200"/>
            <a:ext cx="5410200" cy="5410200"/>
            <a:chOff x="3352800" y="838200"/>
            <a:chExt cx="5410200" cy="5410200"/>
          </a:xfrm>
        </p:grpSpPr>
        <p:sp>
          <p:nvSpPr>
            <p:cNvPr id="4" name="Rectangle 3"/>
            <p:cNvSpPr/>
            <p:nvPr/>
          </p:nvSpPr>
          <p:spPr>
            <a:xfrm>
              <a:off x="3352800" y="838200"/>
              <a:ext cx="5410200" cy="5410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4513" name="Object 1"/>
            <p:cNvGraphicFramePr>
              <a:graphicFrameLocks noChangeAspect="1"/>
            </p:cNvGraphicFramePr>
            <p:nvPr/>
          </p:nvGraphicFramePr>
          <p:xfrm>
            <a:off x="3429000" y="914400"/>
            <a:ext cx="5334000" cy="5334000"/>
          </p:xfrm>
          <a:graphic>
            <a:graphicData uri="http://schemas.openxmlformats.org/presentationml/2006/ole">
              <p:oleObj spid="_x0000_s64515" name="Graph" r:id="rId4" imgW="4476750" imgH="4476750" progId="STATISTICA.Graph">
                <p:embed/>
              </p:oleObj>
            </a:graphicData>
          </a:graphic>
        </p:graphicFrame>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A-Scatterplot-by Land type.tif"/>
          <p:cNvPicPr>
            <a:picLocks noChangeAspect="1"/>
          </p:cNvPicPr>
          <p:nvPr/>
        </p:nvPicPr>
        <p:blipFill>
          <a:blip r:embed="rId3" cstate="print"/>
          <a:stretch>
            <a:fillRect/>
          </a:stretch>
        </p:blipFill>
        <p:spPr>
          <a:xfrm>
            <a:off x="4795838" y="2738438"/>
            <a:ext cx="3967162" cy="3967162"/>
          </a:xfrm>
          <a:prstGeom prst="rect">
            <a:avLst/>
          </a:prstGeom>
        </p:spPr>
      </p:pic>
      <p:pic>
        <p:nvPicPr>
          <p:cNvPr id="4" name="Picture 3" descr="RA-Scatterplot-by Region.tif"/>
          <p:cNvPicPr>
            <a:picLocks noChangeAspect="1"/>
          </p:cNvPicPr>
          <p:nvPr/>
        </p:nvPicPr>
        <p:blipFill>
          <a:blip r:embed="rId4" cstate="print"/>
          <a:stretch>
            <a:fillRect/>
          </a:stretch>
        </p:blipFill>
        <p:spPr>
          <a:xfrm>
            <a:off x="152400" y="2743200"/>
            <a:ext cx="3967162" cy="3967162"/>
          </a:xfrm>
          <a:prstGeom prst="rect">
            <a:avLst/>
          </a:prstGeom>
        </p:spPr>
      </p:pic>
      <p:sp>
        <p:nvSpPr>
          <p:cNvPr id="5" name="TextBox 4"/>
          <p:cNvSpPr txBox="1"/>
          <p:nvPr/>
        </p:nvSpPr>
        <p:spPr>
          <a:xfrm>
            <a:off x="76200" y="152400"/>
            <a:ext cx="8915400" cy="2123658"/>
          </a:xfrm>
          <a:prstGeom prst="rect">
            <a:avLst/>
          </a:prstGeom>
          <a:solidFill>
            <a:schemeClr val="tx1">
              <a:lumMod val="85000"/>
            </a:schemeClr>
          </a:solidFill>
          <a:ln>
            <a:solidFill>
              <a:schemeClr val="bg1"/>
            </a:solidFill>
          </a:ln>
        </p:spPr>
        <p:txBody>
          <a:bodyPr wrap="square" rtlCol="0">
            <a:spAutoFit/>
          </a:bodyPr>
          <a:lstStyle/>
          <a:p>
            <a:pPr algn="ctr"/>
            <a:r>
              <a:rPr lang="en-US" sz="2400" b="1" dirty="0" smtClean="0">
                <a:solidFill>
                  <a:srgbClr val="C00000"/>
                </a:solidFill>
              </a:rPr>
              <a:t>Ordination:</a:t>
            </a:r>
          </a:p>
          <a:p>
            <a:pPr marL="457200" indent="-457200">
              <a:buAutoNum type="arabicPeriod"/>
            </a:pPr>
            <a:r>
              <a:rPr lang="en-US" b="1" dirty="0" smtClean="0">
                <a:solidFill>
                  <a:schemeClr val="bg1"/>
                </a:solidFill>
              </a:rPr>
              <a:t>Reciprocal averaging ordination explains only about 12% of variation in presence/absence matrix, equally on Axes 1 and 2.</a:t>
            </a:r>
          </a:p>
          <a:p>
            <a:pPr marL="457200" indent="-457200">
              <a:buAutoNum type="arabicPeriod"/>
            </a:pPr>
            <a:r>
              <a:rPr lang="en-US" b="1" dirty="0" smtClean="0">
                <a:solidFill>
                  <a:schemeClr val="bg1"/>
                </a:solidFill>
              </a:rPr>
              <a:t>Divided sites into publically owned sites managed for “natural” values, other Public Spaces, and Private.</a:t>
            </a:r>
          </a:p>
          <a:p>
            <a:pPr marL="457200" indent="-457200">
              <a:buAutoNum type="arabicPeriod"/>
            </a:pPr>
            <a:r>
              <a:rPr lang="en-US" b="1" dirty="0" smtClean="0">
                <a:solidFill>
                  <a:schemeClr val="bg1"/>
                </a:solidFill>
              </a:rPr>
              <a:t>Naturally Managed sites (mostly </a:t>
            </a:r>
            <a:r>
              <a:rPr lang="en-US" b="1" dirty="0" err="1" smtClean="0">
                <a:solidFill>
                  <a:schemeClr val="bg1"/>
                </a:solidFill>
              </a:rPr>
              <a:t>Baggs</a:t>
            </a:r>
            <a:r>
              <a:rPr lang="en-US" b="1" dirty="0" smtClean="0">
                <a:solidFill>
                  <a:schemeClr val="bg1"/>
                </a:solidFill>
              </a:rPr>
              <a:t>) grouped together, while Other Public Spaces (mostly Crandon) and Privately Owned spread out from there.  </a:t>
            </a:r>
            <a:endParaRPr lang="en-US" b="1"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2400" y="4343400"/>
            <a:ext cx="3810000" cy="2296261"/>
            <a:chOff x="152400" y="1371600"/>
            <a:chExt cx="3810000" cy="2296261"/>
          </a:xfrm>
        </p:grpSpPr>
        <p:grpSp>
          <p:nvGrpSpPr>
            <p:cNvPr id="11" name="Group 10"/>
            <p:cNvGrpSpPr/>
            <p:nvPr/>
          </p:nvGrpSpPr>
          <p:grpSpPr>
            <a:xfrm>
              <a:off x="152400" y="1371600"/>
              <a:ext cx="3810000" cy="1192437"/>
              <a:chOff x="152400" y="1371600"/>
              <a:chExt cx="3810000" cy="1192437"/>
            </a:xfrm>
          </p:grpSpPr>
          <p:pic>
            <p:nvPicPr>
              <p:cNvPr id="98306" name="Picture 2"/>
              <p:cNvPicPr>
                <a:picLocks noChangeAspect="1" noChangeArrowheads="1"/>
              </p:cNvPicPr>
              <p:nvPr/>
            </p:nvPicPr>
            <p:blipFill>
              <a:blip r:embed="rId3" cstate="print"/>
              <a:srcRect l="8334" t="59166" r="75000" b="30834"/>
              <a:stretch>
                <a:fillRect/>
              </a:stretch>
            </p:blipFill>
            <p:spPr bwMode="auto">
              <a:xfrm>
                <a:off x="152400" y="1371600"/>
                <a:ext cx="3810000" cy="914400"/>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l="6746" t="78615" r="75000" b="18055"/>
              <a:stretch>
                <a:fillRect/>
              </a:stretch>
            </p:blipFill>
            <p:spPr bwMode="auto">
              <a:xfrm>
                <a:off x="152400" y="2286000"/>
                <a:ext cx="3810000" cy="278037"/>
              </a:xfrm>
              <a:prstGeom prst="rect">
                <a:avLst/>
              </a:prstGeom>
              <a:noFill/>
              <a:ln w="9525">
                <a:noFill/>
                <a:miter lim="800000"/>
                <a:headEnd/>
                <a:tailEnd/>
              </a:ln>
            </p:spPr>
          </p:pic>
        </p:grpSp>
        <p:sp>
          <p:nvSpPr>
            <p:cNvPr id="13" name="TextBox 12"/>
            <p:cNvSpPr txBox="1"/>
            <p:nvPr/>
          </p:nvSpPr>
          <p:spPr>
            <a:xfrm>
              <a:off x="152400" y="2559865"/>
              <a:ext cx="3810000" cy="1107996"/>
            </a:xfrm>
            <a:prstGeom prst="rect">
              <a:avLst/>
            </a:prstGeom>
            <a:solidFill>
              <a:schemeClr val="tx1"/>
            </a:solidFill>
          </p:spPr>
          <p:txBody>
            <a:bodyPr wrap="square" rtlCol="0">
              <a:spAutoFit/>
            </a:bodyPr>
            <a:lstStyle/>
            <a:p>
              <a:pPr marL="342900" indent="-342900"/>
              <a:r>
                <a:rPr lang="en-US" sz="1400" dirty="0" smtClean="0">
                  <a:solidFill>
                    <a:schemeClr val="bg1"/>
                  </a:solidFill>
                </a:rPr>
                <a:t>a</a:t>
              </a:r>
              <a:r>
                <a:rPr lang="en-US" sz="1400" i="1" dirty="0" smtClean="0">
                  <a:solidFill>
                    <a:schemeClr val="bg1"/>
                  </a:solidFill>
                </a:rPr>
                <a:t>. </a:t>
              </a:r>
              <a:r>
                <a:rPr lang="en-US" sz="1400" i="1" dirty="0" err="1" smtClean="0">
                  <a:solidFill>
                    <a:schemeClr val="bg1"/>
                  </a:solidFill>
                </a:rPr>
                <a:t>Betula</a:t>
              </a:r>
              <a:r>
                <a:rPr lang="en-US" sz="1400" i="1" dirty="0" smtClean="0">
                  <a:solidFill>
                    <a:schemeClr val="bg1"/>
                  </a:solidFill>
                </a:rPr>
                <a:t> </a:t>
              </a:r>
              <a:r>
                <a:rPr lang="en-US" sz="1400" i="1" dirty="0" err="1" smtClean="0">
                  <a:solidFill>
                    <a:schemeClr val="bg1"/>
                  </a:solidFill>
                </a:rPr>
                <a:t>allegheniensis</a:t>
              </a:r>
              <a:r>
                <a:rPr lang="en-US" sz="1400" dirty="0" smtClean="0">
                  <a:solidFill>
                    <a:schemeClr val="bg1"/>
                  </a:solidFill>
                </a:rPr>
                <a:t>; b. </a:t>
              </a:r>
              <a:r>
                <a:rPr lang="en-US" sz="1400" i="1" dirty="0" err="1" smtClean="0">
                  <a:solidFill>
                    <a:schemeClr val="bg1"/>
                  </a:solidFill>
                </a:rPr>
                <a:t>Cornus</a:t>
              </a:r>
              <a:r>
                <a:rPr lang="en-US" sz="1400" i="1" dirty="0" smtClean="0">
                  <a:solidFill>
                    <a:schemeClr val="bg1"/>
                  </a:solidFill>
                </a:rPr>
                <a:t> </a:t>
              </a:r>
              <a:r>
                <a:rPr lang="en-US" sz="1400" i="1" dirty="0" err="1" smtClean="0">
                  <a:solidFill>
                    <a:schemeClr val="bg1"/>
                  </a:solidFill>
                </a:rPr>
                <a:t>florida</a:t>
              </a:r>
              <a:r>
                <a:rPr lang="en-US" sz="1400" dirty="0" smtClean="0">
                  <a:solidFill>
                    <a:schemeClr val="bg1"/>
                  </a:solidFill>
                </a:rPr>
                <a:t>; </a:t>
              </a:r>
            </a:p>
            <a:p>
              <a:pPr marL="342900" indent="-342900">
                <a:buAutoNum type="alphaLcPeriod" startAt="3"/>
              </a:pPr>
              <a:r>
                <a:rPr lang="en-US" sz="1400" i="1" dirty="0" err="1" smtClean="0">
                  <a:solidFill>
                    <a:schemeClr val="bg1"/>
                  </a:solidFill>
                </a:rPr>
                <a:t>Quercus</a:t>
              </a:r>
              <a:r>
                <a:rPr lang="en-US" sz="1400" i="1" dirty="0" smtClean="0">
                  <a:solidFill>
                    <a:schemeClr val="bg1"/>
                  </a:solidFill>
                </a:rPr>
                <a:t> </a:t>
              </a:r>
              <a:r>
                <a:rPr lang="en-US" sz="1400" i="1" dirty="0" err="1" smtClean="0">
                  <a:solidFill>
                    <a:schemeClr val="bg1"/>
                  </a:solidFill>
                </a:rPr>
                <a:t>prinus</a:t>
              </a:r>
              <a:r>
                <a:rPr lang="en-US" sz="1400" i="1" dirty="0" smtClean="0">
                  <a:solidFill>
                    <a:schemeClr val="bg1"/>
                  </a:solidFill>
                </a:rPr>
                <a:t>; </a:t>
              </a:r>
              <a:r>
                <a:rPr lang="en-US" sz="1400" dirty="0" smtClean="0">
                  <a:solidFill>
                    <a:schemeClr val="bg1"/>
                  </a:solidFill>
                </a:rPr>
                <a:t>d</a:t>
              </a:r>
              <a:r>
                <a:rPr lang="en-US" sz="1400" i="1" dirty="0" smtClean="0">
                  <a:solidFill>
                    <a:schemeClr val="bg1"/>
                  </a:solidFill>
                </a:rPr>
                <a:t>. </a:t>
              </a:r>
              <a:r>
                <a:rPr lang="en-US" sz="1400" i="1" dirty="0" err="1" smtClean="0">
                  <a:solidFill>
                    <a:schemeClr val="bg1"/>
                  </a:solidFill>
                </a:rPr>
                <a:t>Pinus</a:t>
              </a:r>
              <a:r>
                <a:rPr lang="en-US" sz="1400" i="1" dirty="0" smtClean="0">
                  <a:solidFill>
                    <a:schemeClr val="bg1"/>
                  </a:solidFill>
                </a:rPr>
                <a:t> </a:t>
              </a:r>
              <a:r>
                <a:rPr lang="en-US" sz="1400" i="1" dirty="0" err="1" smtClean="0">
                  <a:solidFill>
                    <a:schemeClr val="bg1"/>
                  </a:solidFill>
                </a:rPr>
                <a:t>virginiana</a:t>
              </a:r>
              <a:endParaRPr lang="en-US" sz="1400" i="1" dirty="0" smtClean="0">
                <a:solidFill>
                  <a:schemeClr val="bg1"/>
                </a:solidFill>
              </a:endParaRPr>
            </a:p>
            <a:p>
              <a:pPr marL="342900" indent="-342900"/>
              <a:endParaRPr lang="en-US" sz="1400" i="1" dirty="0" smtClean="0">
                <a:solidFill>
                  <a:schemeClr val="bg1"/>
                </a:solidFill>
              </a:endParaRPr>
            </a:p>
            <a:p>
              <a:pPr marL="342900" indent="-342900"/>
              <a:r>
                <a:rPr lang="en-US" sz="1200" dirty="0" smtClean="0">
                  <a:solidFill>
                    <a:schemeClr val="bg1"/>
                  </a:solidFill>
                </a:rPr>
                <a:t>From Whittaker, 1956. “Vegetation of the Great Smoky Mountains”. Ecol. Mon. 26:1-80.</a:t>
              </a:r>
              <a:endParaRPr lang="en-US" sz="1200" dirty="0">
                <a:solidFill>
                  <a:schemeClr val="bg1"/>
                </a:solidFill>
              </a:endParaRPr>
            </a:p>
          </p:txBody>
        </p:sp>
      </p:grpSp>
      <p:grpSp>
        <p:nvGrpSpPr>
          <p:cNvPr id="22" name="Group 21"/>
          <p:cNvGrpSpPr/>
          <p:nvPr/>
        </p:nvGrpSpPr>
        <p:grpSpPr>
          <a:xfrm>
            <a:off x="4038600" y="762000"/>
            <a:ext cx="4619134" cy="5943600"/>
            <a:chOff x="4038600" y="762000"/>
            <a:chExt cx="4619134" cy="5943600"/>
          </a:xfrm>
        </p:grpSpPr>
        <p:grpSp>
          <p:nvGrpSpPr>
            <p:cNvPr id="8" name="Group 7"/>
            <p:cNvGrpSpPr/>
            <p:nvPr/>
          </p:nvGrpSpPr>
          <p:grpSpPr>
            <a:xfrm>
              <a:off x="4038600" y="762000"/>
              <a:ext cx="4619134" cy="5943600"/>
              <a:chOff x="3288348" y="609600"/>
              <a:chExt cx="4619134" cy="5943600"/>
            </a:xfrm>
          </p:grpSpPr>
          <p:pic>
            <p:nvPicPr>
              <p:cNvPr id="4" name="Picture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352800" y="658906"/>
                <a:ext cx="4554682" cy="5894294"/>
              </a:xfrm>
              <a:prstGeom prst="rect">
                <a:avLst/>
              </a:prstGeom>
            </p:spPr>
          </p:pic>
          <p:sp>
            <p:nvSpPr>
              <p:cNvPr id="3" name="Rectangle 2"/>
              <p:cNvSpPr/>
              <p:nvPr/>
            </p:nvSpPr>
            <p:spPr>
              <a:xfrm>
                <a:off x="5117148" y="609600"/>
                <a:ext cx="979755" cy="369332"/>
              </a:xfrm>
              <a:prstGeom prst="rect">
                <a:avLst/>
              </a:prstGeom>
            </p:spPr>
            <p:txBody>
              <a:bodyPr wrap="none">
                <a:spAutoFit/>
              </a:bodyPr>
              <a:lstStyle/>
              <a:p>
                <a:r>
                  <a:rPr lang="en-US" b="1" dirty="0" smtClean="0">
                    <a:solidFill>
                      <a:schemeClr val="bg1"/>
                    </a:solidFill>
                  </a:rPr>
                  <a:t>Species</a:t>
                </a:r>
                <a:endParaRPr lang="en-US" b="1" dirty="0">
                  <a:solidFill>
                    <a:schemeClr val="bg1"/>
                  </a:solidFill>
                </a:endParaRPr>
              </a:p>
            </p:txBody>
          </p:sp>
          <p:sp>
            <p:nvSpPr>
              <p:cNvPr id="7" name="TextBox 6"/>
              <p:cNvSpPr txBox="1"/>
              <p:nvPr/>
            </p:nvSpPr>
            <p:spPr>
              <a:xfrm rot="16200000">
                <a:off x="3124200" y="3124200"/>
                <a:ext cx="697627" cy="369332"/>
              </a:xfrm>
              <a:prstGeom prst="rect">
                <a:avLst/>
              </a:prstGeom>
              <a:noFill/>
            </p:spPr>
            <p:txBody>
              <a:bodyPr wrap="none" rtlCol="0">
                <a:spAutoFit/>
              </a:bodyPr>
              <a:lstStyle/>
              <a:p>
                <a:r>
                  <a:rPr lang="en-US" b="1" dirty="0" smtClean="0">
                    <a:solidFill>
                      <a:schemeClr val="bg1"/>
                    </a:solidFill>
                  </a:rPr>
                  <a:t>Sites</a:t>
                </a:r>
                <a:endParaRPr lang="en-US" b="1" dirty="0">
                  <a:solidFill>
                    <a:schemeClr val="bg1"/>
                  </a:solidFill>
                </a:endParaRPr>
              </a:p>
            </p:txBody>
          </p:sp>
        </p:grpSp>
        <p:grpSp>
          <p:nvGrpSpPr>
            <p:cNvPr id="21" name="Group 20"/>
            <p:cNvGrpSpPr/>
            <p:nvPr/>
          </p:nvGrpSpPr>
          <p:grpSpPr>
            <a:xfrm>
              <a:off x="6400800" y="1828800"/>
              <a:ext cx="2133600" cy="1384995"/>
              <a:chOff x="914400" y="990600"/>
              <a:chExt cx="2667000" cy="1384995"/>
            </a:xfrm>
          </p:grpSpPr>
          <p:sp>
            <p:nvSpPr>
              <p:cNvPr id="12" name="TextBox 11"/>
              <p:cNvSpPr txBox="1"/>
              <p:nvPr/>
            </p:nvSpPr>
            <p:spPr>
              <a:xfrm>
                <a:off x="914400" y="990600"/>
                <a:ext cx="2667000" cy="1384995"/>
              </a:xfrm>
              <a:prstGeom prst="rect">
                <a:avLst/>
              </a:prstGeom>
              <a:solidFill>
                <a:schemeClr val="tx1"/>
              </a:solidFill>
            </p:spPr>
            <p:txBody>
              <a:bodyPr wrap="square" rtlCol="0">
                <a:spAutoFit/>
              </a:bodyPr>
              <a:lstStyle/>
              <a:p>
                <a:r>
                  <a:rPr lang="en-US" sz="1200" b="1" dirty="0" smtClean="0">
                    <a:solidFill>
                      <a:schemeClr val="bg1"/>
                    </a:solidFill>
                  </a:rPr>
                  <a:t>Species</a:t>
                </a:r>
              </a:p>
              <a:p>
                <a:r>
                  <a:rPr lang="en-US" sz="1200" b="1" dirty="0" smtClean="0">
                    <a:solidFill>
                      <a:schemeClr val="bg1"/>
                    </a:solidFill>
                  </a:rPr>
                  <a:t>     Native</a:t>
                </a:r>
              </a:p>
              <a:p>
                <a:r>
                  <a:rPr lang="en-US" sz="1200" b="1" dirty="0" smtClean="0">
                    <a:solidFill>
                      <a:schemeClr val="bg1"/>
                    </a:solidFill>
                  </a:rPr>
                  <a:t>     Exotic</a:t>
                </a:r>
              </a:p>
              <a:p>
                <a:r>
                  <a:rPr lang="en-US" sz="1200" b="1" dirty="0" smtClean="0">
                    <a:solidFill>
                      <a:schemeClr val="bg1"/>
                    </a:solidFill>
                  </a:rPr>
                  <a:t>Sites</a:t>
                </a:r>
              </a:p>
              <a:p>
                <a:r>
                  <a:rPr lang="en-US" sz="1200" b="1" dirty="0" smtClean="0">
                    <a:solidFill>
                      <a:schemeClr val="bg1"/>
                    </a:solidFill>
                  </a:rPr>
                  <a:t>      Natural Mgt</a:t>
                </a:r>
              </a:p>
              <a:p>
                <a:r>
                  <a:rPr lang="en-US" sz="1200" b="1" dirty="0" smtClean="0">
                    <a:solidFill>
                      <a:schemeClr val="bg1"/>
                    </a:solidFill>
                  </a:rPr>
                  <a:t>       Public space</a:t>
                </a:r>
              </a:p>
              <a:p>
                <a:r>
                  <a:rPr lang="en-US" sz="1200" b="1" dirty="0" smtClean="0">
                    <a:solidFill>
                      <a:schemeClr val="bg1"/>
                    </a:solidFill>
                  </a:rPr>
                  <a:t>       Private</a:t>
                </a:r>
                <a:endParaRPr lang="en-US" sz="1200" b="1" dirty="0">
                  <a:solidFill>
                    <a:schemeClr val="bg1"/>
                  </a:solidFill>
                </a:endParaRPr>
              </a:p>
            </p:txBody>
          </p:sp>
          <p:sp>
            <p:nvSpPr>
              <p:cNvPr id="15" name="Rectangle 14"/>
              <p:cNvSpPr/>
              <p:nvPr/>
            </p:nvSpPr>
            <p:spPr>
              <a:xfrm>
                <a:off x="1905000" y="1295400"/>
                <a:ext cx="381000" cy="76200"/>
              </a:xfrm>
              <a:prstGeom prst="rect">
                <a:avLst/>
              </a:prstGeom>
              <a:solidFill>
                <a:srgbClr val="6BC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05000" y="1447800"/>
                <a:ext cx="381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28900" y="1828800"/>
                <a:ext cx="381000" cy="76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628900" y="1981200"/>
                <a:ext cx="3810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628900" y="2133600"/>
                <a:ext cx="381000" cy="76200"/>
              </a:xfrm>
              <a:prstGeom prst="rect">
                <a:avLst/>
              </a:prstGeom>
              <a:solidFill>
                <a:srgbClr val="EB4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TextBox 22"/>
          <p:cNvSpPr txBox="1"/>
          <p:nvPr/>
        </p:nvSpPr>
        <p:spPr>
          <a:xfrm>
            <a:off x="152400" y="381000"/>
            <a:ext cx="3886200" cy="3847207"/>
          </a:xfrm>
          <a:prstGeom prst="rect">
            <a:avLst/>
          </a:prstGeom>
          <a:solidFill>
            <a:schemeClr val="tx1">
              <a:lumMod val="85000"/>
            </a:schemeClr>
          </a:solidFill>
          <a:ln>
            <a:solidFill>
              <a:schemeClr val="bg1"/>
            </a:solidFill>
          </a:ln>
        </p:spPr>
        <p:txBody>
          <a:bodyPr wrap="square" rtlCol="0">
            <a:spAutoFit/>
          </a:bodyPr>
          <a:lstStyle/>
          <a:p>
            <a:pPr algn="ctr"/>
            <a:r>
              <a:rPr lang="en-US" sz="2400" b="1" dirty="0" smtClean="0">
                <a:solidFill>
                  <a:srgbClr val="C00000"/>
                </a:solidFill>
              </a:rPr>
              <a:t>Coherence Analysis:</a:t>
            </a:r>
          </a:p>
          <a:p>
            <a:pPr marL="457200" indent="-457200">
              <a:buAutoNum type="arabicPeriod"/>
            </a:pPr>
            <a:r>
              <a:rPr lang="en-US" sz="2000" b="1" dirty="0" smtClean="0">
                <a:solidFill>
                  <a:schemeClr val="bg1"/>
                </a:solidFill>
              </a:rPr>
              <a:t>Despite relatively low explanatory power of ordination, when sites and species are arranged along Axis 2 of ordination, they show significant coherence without clumping of borders at community boundaries, i.e., a </a:t>
            </a:r>
            <a:r>
              <a:rPr lang="en-US" sz="2000" b="1" dirty="0" err="1" smtClean="0">
                <a:solidFill>
                  <a:schemeClr val="bg1"/>
                </a:solidFill>
              </a:rPr>
              <a:t>Gleasonian</a:t>
            </a:r>
            <a:r>
              <a:rPr lang="en-US" sz="2000" b="1" dirty="0" smtClean="0">
                <a:solidFill>
                  <a:schemeClr val="bg1"/>
                </a:solidFill>
              </a:rPr>
              <a:t> pattern of species turnover </a:t>
            </a:r>
          </a:p>
        </p:txBody>
      </p:sp>
    </p:spTree>
    <p:extLst>
      <p:ext uri="{BB962C8B-B14F-4D97-AF65-F5344CB8AC3E}">
        <p14:creationId xmlns="" xmlns:p14="http://schemas.microsoft.com/office/powerpoint/2010/main" val="1306087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rganization Chart 19"/>
          <p:cNvGrpSpPr>
            <a:grpSpLocks/>
          </p:cNvGrpSpPr>
          <p:nvPr/>
        </p:nvGrpSpPr>
        <p:grpSpPr bwMode="auto">
          <a:xfrm>
            <a:off x="2057400" y="228600"/>
            <a:ext cx="6629400" cy="5410200"/>
            <a:chOff x="288" y="1020"/>
            <a:chExt cx="8922" cy="1584"/>
          </a:xfrm>
        </p:grpSpPr>
        <p:cxnSp>
          <p:nvCxnSpPr>
            <p:cNvPr id="26628" name="_s26628"/>
            <p:cNvCxnSpPr>
              <a:cxnSpLocks noChangeShapeType="1"/>
              <a:stCxn id="18" idx="1"/>
              <a:endCxn id="10" idx="2"/>
            </p:cNvCxnSpPr>
            <p:nvPr/>
          </p:nvCxnSpPr>
          <p:spPr bwMode="auto">
            <a:xfrm rot="10800000">
              <a:off x="8204" y="2171"/>
              <a:ext cx="143" cy="289"/>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29" name="_s26629"/>
            <p:cNvCxnSpPr>
              <a:cxnSpLocks noChangeShapeType="1"/>
              <a:stCxn id="17" idx="3"/>
              <a:endCxn id="10" idx="2"/>
            </p:cNvCxnSpPr>
            <p:nvPr/>
          </p:nvCxnSpPr>
          <p:spPr bwMode="auto">
            <a:xfrm flipV="1">
              <a:off x="8058" y="2171"/>
              <a:ext cx="146" cy="289"/>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0" name="_s26630"/>
            <p:cNvCxnSpPr>
              <a:cxnSpLocks noChangeShapeType="1"/>
              <a:stCxn id="16" idx="1"/>
              <a:endCxn id="8" idx="2"/>
            </p:cNvCxnSpPr>
            <p:nvPr/>
          </p:nvCxnSpPr>
          <p:spPr bwMode="auto">
            <a:xfrm rot="10800000">
              <a:off x="5901" y="2171"/>
              <a:ext cx="145" cy="289"/>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1" name="_s26631"/>
            <p:cNvCxnSpPr>
              <a:cxnSpLocks noChangeShapeType="1"/>
              <a:stCxn id="15" idx="3"/>
              <a:endCxn id="8" idx="2"/>
            </p:cNvCxnSpPr>
            <p:nvPr/>
          </p:nvCxnSpPr>
          <p:spPr bwMode="auto">
            <a:xfrm flipV="1">
              <a:off x="5757" y="2171"/>
              <a:ext cx="144" cy="289"/>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2" name="_s26632"/>
            <p:cNvCxnSpPr>
              <a:cxnSpLocks noChangeShapeType="1"/>
              <a:stCxn id="14" idx="1"/>
              <a:endCxn id="7" idx="2"/>
            </p:cNvCxnSpPr>
            <p:nvPr/>
          </p:nvCxnSpPr>
          <p:spPr bwMode="auto">
            <a:xfrm rot="10800000">
              <a:off x="3597" y="2171"/>
              <a:ext cx="144" cy="289"/>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3" name="_s26633"/>
            <p:cNvCxnSpPr>
              <a:cxnSpLocks noChangeShapeType="1"/>
              <a:stCxn id="13" idx="3"/>
              <a:endCxn id="7" idx="2"/>
            </p:cNvCxnSpPr>
            <p:nvPr/>
          </p:nvCxnSpPr>
          <p:spPr bwMode="auto">
            <a:xfrm flipV="1">
              <a:off x="3452" y="2171"/>
              <a:ext cx="145" cy="289"/>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4" name="_s26634"/>
            <p:cNvCxnSpPr>
              <a:cxnSpLocks noChangeShapeType="1"/>
              <a:stCxn id="12" idx="1"/>
              <a:endCxn id="6" idx="2"/>
            </p:cNvCxnSpPr>
            <p:nvPr/>
          </p:nvCxnSpPr>
          <p:spPr bwMode="auto">
            <a:xfrm rot="10800000">
              <a:off x="1296" y="2172"/>
              <a:ext cx="144"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5" name="_s26635"/>
            <p:cNvCxnSpPr>
              <a:cxnSpLocks noChangeShapeType="1"/>
              <a:stCxn id="11" idx="3"/>
              <a:endCxn id="6" idx="2"/>
            </p:cNvCxnSpPr>
            <p:nvPr/>
          </p:nvCxnSpPr>
          <p:spPr bwMode="auto">
            <a:xfrm flipV="1">
              <a:off x="1151" y="2172"/>
              <a:ext cx="145"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6" name="_s26636"/>
            <p:cNvCxnSpPr>
              <a:cxnSpLocks noChangeShapeType="1"/>
              <a:stCxn id="10" idx="1"/>
              <a:endCxn id="5" idx="2"/>
            </p:cNvCxnSpPr>
            <p:nvPr/>
          </p:nvCxnSpPr>
          <p:spPr bwMode="auto">
            <a:xfrm rot="10800000">
              <a:off x="7052" y="1740"/>
              <a:ext cx="720"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7" name="_s26637"/>
            <p:cNvCxnSpPr>
              <a:cxnSpLocks noChangeShapeType="1"/>
              <a:stCxn id="8" idx="3"/>
              <a:endCxn id="5" idx="2"/>
            </p:cNvCxnSpPr>
            <p:nvPr/>
          </p:nvCxnSpPr>
          <p:spPr bwMode="auto">
            <a:xfrm flipV="1">
              <a:off x="6332" y="1740"/>
              <a:ext cx="720"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8" name="_s26638"/>
            <p:cNvCxnSpPr>
              <a:cxnSpLocks noChangeShapeType="1"/>
              <a:stCxn id="7" idx="1"/>
              <a:endCxn id="4" idx="2"/>
            </p:cNvCxnSpPr>
            <p:nvPr/>
          </p:nvCxnSpPr>
          <p:spPr bwMode="auto">
            <a:xfrm rot="10800000">
              <a:off x="2446" y="1740"/>
              <a:ext cx="720"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39" name="_s26639"/>
            <p:cNvCxnSpPr>
              <a:cxnSpLocks noChangeShapeType="1"/>
              <a:stCxn id="6" idx="3"/>
              <a:endCxn id="4" idx="2"/>
            </p:cNvCxnSpPr>
            <p:nvPr/>
          </p:nvCxnSpPr>
          <p:spPr bwMode="auto">
            <a:xfrm flipV="1">
              <a:off x="1728" y="1740"/>
              <a:ext cx="718"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40" name="_s26640"/>
            <p:cNvCxnSpPr>
              <a:cxnSpLocks noChangeShapeType="1"/>
              <a:stCxn id="5" idx="1"/>
              <a:endCxn id="3" idx="2"/>
            </p:cNvCxnSpPr>
            <p:nvPr/>
          </p:nvCxnSpPr>
          <p:spPr bwMode="auto">
            <a:xfrm rot="10800000">
              <a:off x="4749" y="1308"/>
              <a:ext cx="1872"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26641" name="_s26641"/>
            <p:cNvCxnSpPr>
              <a:cxnSpLocks noChangeShapeType="1"/>
              <a:stCxn id="4" idx="3"/>
              <a:endCxn id="3" idx="2"/>
            </p:cNvCxnSpPr>
            <p:nvPr/>
          </p:nvCxnSpPr>
          <p:spPr bwMode="auto">
            <a:xfrm flipV="1">
              <a:off x="2877" y="1308"/>
              <a:ext cx="1872" cy="288"/>
            </a:xfrm>
            <a:prstGeom prst="bentConnector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3" name="_s26642"/>
            <p:cNvSpPr>
              <a:spLocks noChangeArrowheads="1"/>
            </p:cNvSpPr>
            <p:nvPr/>
          </p:nvSpPr>
          <p:spPr bwMode="auto">
            <a:xfrm>
              <a:off x="4317" y="1020"/>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Vegetation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Succession</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700" b="0" i="0" u="none" strike="noStrike" cap="none" normalizeH="0" baseline="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700" b="0" i="0" u="none" strike="noStrike" cap="none" normalizeH="0" baseline="0" smtClean="0">
                  <a:ln>
                    <a:noFill/>
                  </a:ln>
                  <a:solidFill>
                    <a:schemeClr val="tx1"/>
                  </a:solidFill>
                  <a:effectLst/>
                  <a:latin typeface="Arial" charset="0"/>
                  <a:cs typeface="Arial" charset="0"/>
                </a:rPr>
                <a:t>Disturbance</a:t>
              </a:r>
            </a:p>
          </p:txBody>
        </p:sp>
        <p:sp>
          <p:nvSpPr>
            <p:cNvPr id="4" name="_s26643"/>
            <p:cNvSpPr>
              <a:spLocks noChangeArrowheads="1"/>
            </p:cNvSpPr>
            <p:nvPr/>
          </p:nvSpPr>
          <p:spPr bwMode="auto">
            <a:xfrm>
              <a:off x="2014" y="145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Regional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Seed Pool</a:t>
              </a:r>
            </a:p>
          </p:txBody>
        </p:sp>
        <p:sp>
          <p:nvSpPr>
            <p:cNvPr id="5" name="_s26644"/>
            <p:cNvSpPr>
              <a:spLocks noChangeArrowheads="1"/>
            </p:cNvSpPr>
            <p:nvPr/>
          </p:nvSpPr>
          <p:spPr bwMode="auto">
            <a:xfrm>
              <a:off x="6620" y="145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Artificial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cs typeface="Arial" charset="0"/>
                </a:rPr>
                <a:t>Regeneration</a:t>
              </a:r>
            </a:p>
          </p:txBody>
        </p:sp>
        <p:sp>
          <p:nvSpPr>
            <p:cNvPr id="6" name="_s26645"/>
            <p:cNvSpPr>
              <a:spLocks noChangeArrowheads="1"/>
            </p:cNvSpPr>
            <p:nvPr/>
          </p:nvSpPr>
          <p:spPr bwMode="auto">
            <a:xfrm>
              <a:off x="864" y="1884"/>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Non-Native</a:t>
              </a:r>
            </a:p>
          </p:txBody>
        </p:sp>
        <p:sp>
          <p:nvSpPr>
            <p:cNvPr id="7" name="_s26646"/>
            <p:cNvSpPr>
              <a:spLocks noChangeArrowheads="1"/>
            </p:cNvSpPr>
            <p:nvPr/>
          </p:nvSpPr>
          <p:spPr bwMode="auto">
            <a:xfrm>
              <a:off x="3166" y="1884"/>
              <a:ext cx="863" cy="287"/>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Native</a:t>
              </a:r>
            </a:p>
          </p:txBody>
        </p:sp>
        <p:sp>
          <p:nvSpPr>
            <p:cNvPr id="8" name="_s26647"/>
            <p:cNvSpPr>
              <a:spLocks noChangeArrowheads="1"/>
            </p:cNvSpPr>
            <p:nvPr/>
          </p:nvSpPr>
          <p:spPr bwMode="auto">
            <a:xfrm>
              <a:off x="5470" y="1884"/>
              <a:ext cx="863" cy="287"/>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Non-Native</a:t>
              </a:r>
            </a:p>
          </p:txBody>
        </p:sp>
        <p:sp>
          <p:nvSpPr>
            <p:cNvPr id="10" name="_s26648"/>
            <p:cNvSpPr>
              <a:spLocks noChangeArrowheads="1"/>
            </p:cNvSpPr>
            <p:nvPr/>
          </p:nvSpPr>
          <p:spPr bwMode="auto">
            <a:xfrm>
              <a:off x="7772" y="1884"/>
              <a:ext cx="863" cy="287"/>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Native</a:t>
              </a:r>
            </a:p>
          </p:txBody>
        </p:sp>
        <p:sp>
          <p:nvSpPr>
            <p:cNvPr id="11" name="_s26649"/>
            <p:cNvSpPr>
              <a:spLocks noChangeArrowheads="1"/>
            </p:cNvSpPr>
            <p:nvPr/>
          </p:nvSpPr>
          <p:spPr bwMode="auto">
            <a:xfrm>
              <a:off x="288" y="2316"/>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High</a:t>
              </a:r>
            </a:p>
          </p:txBody>
        </p:sp>
        <p:sp>
          <p:nvSpPr>
            <p:cNvPr id="12" name="_s26650"/>
            <p:cNvSpPr>
              <a:spLocks noChangeArrowheads="1"/>
            </p:cNvSpPr>
            <p:nvPr/>
          </p:nvSpPr>
          <p:spPr bwMode="auto">
            <a:xfrm>
              <a:off x="1439" y="2316"/>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Low</a:t>
              </a:r>
            </a:p>
          </p:txBody>
        </p:sp>
        <p:sp>
          <p:nvSpPr>
            <p:cNvPr id="13" name="_s26651"/>
            <p:cNvSpPr>
              <a:spLocks noChangeArrowheads="1"/>
            </p:cNvSpPr>
            <p:nvPr/>
          </p:nvSpPr>
          <p:spPr bwMode="auto">
            <a:xfrm>
              <a:off x="2590" y="2316"/>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High</a:t>
              </a:r>
            </a:p>
          </p:txBody>
        </p:sp>
        <p:sp>
          <p:nvSpPr>
            <p:cNvPr id="14" name="_s26652"/>
            <p:cNvSpPr>
              <a:spLocks noChangeArrowheads="1"/>
            </p:cNvSpPr>
            <p:nvPr/>
          </p:nvSpPr>
          <p:spPr bwMode="auto">
            <a:xfrm>
              <a:off x="3741" y="2316"/>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Low</a:t>
              </a:r>
            </a:p>
          </p:txBody>
        </p:sp>
        <p:sp>
          <p:nvSpPr>
            <p:cNvPr id="15" name="_s26653"/>
            <p:cNvSpPr>
              <a:spLocks noChangeArrowheads="1"/>
            </p:cNvSpPr>
            <p:nvPr/>
          </p:nvSpPr>
          <p:spPr bwMode="auto">
            <a:xfrm>
              <a:off x="4893" y="2316"/>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Low</a:t>
              </a:r>
            </a:p>
          </p:txBody>
        </p:sp>
        <p:sp>
          <p:nvSpPr>
            <p:cNvPr id="16" name="_s26654"/>
            <p:cNvSpPr>
              <a:spLocks noChangeArrowheads="1"/>
            </p:cNvSpPr>
            <p:nvPr/>
          </p:nvSpPr>
          <p:spPr bwMode="auto">
            <a:xfrm>
              <a:off x="6045" y="2316"/>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High</a:t>
              </a:r>
            </a:p>
          </p:txBody>
        </p:sp>
        <p:sp>
          <p:nvSpPr>
            <p:cNvPr id="17" name="_s26655"/>
            <p:cNvSpPr>
              <a:spLocks noChangeArrowheads="1"/>
            </p:cNvSpPr>
            <p:nvPr/>
          </p:nvSpPr>
          <p:spPr bwMode="auto">
            <a:xfrm>
              <a:off x="7196" y="2316"/>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Low</a:t>
              </a:r>
            </a:p>
          </p:txBody>
        </p:sp>
        <p:sp>
          <p:nvSpPr>
            <p:cNvPr id="18" name="_s26656"/>
            <p:cNvSpPr>
              <a:spLocks noChangeArrowheads="1"/>
            </p:cNvSpPr>
            <p:nvPr/>
          </p:nvSpPr>
          <p:spPr bwMode="auto">
            <a:xfrm>
              <a:off x="8347" y="2316"/>
              <a:ext cx="863"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Arial" charset="0"/>
                  <a:cs typeface="Arial" charset="0"/>
                </a:rPr>
                <a:t>High</a:t>
              </a:r>
            </a:p>
          </p:txBody>
        </p:sp>
      </p:grpSp>
      <p:sp>
        <p:nvSpPr>
          <p:cNvPr id="10292" name="Text Box 52"/>
          <p:cNvSpPr txBox="1">
            <a:spLocks noChangeArrowheads="1"/>
          </p:cNvSpPr>
          <p:nvPr/>
        </p:nvSpPr>
        <p:spPr bwMode="auto">
          <a:xfrm>
            <a:off x="152400" y="609600"/>
            <a:ext cx="3733800" cy="5016758"/>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pPr>
            <a:endParaRPr lang="en-US" sz="2000" b="1" u="sng" dirty="0" smtClean="0">
              <a:solidFill>
                <a:srgbClr val="FFFFFF"/>
              </a:solidFill>
            </a:endParaRPr>
          </a:p>
          <a:p>
            <a:pPr eaLnBrk="0" fontAlgn="base" hangingPunct="0">
              <a:spcBef>
                <a:spcPct val="50000"/>
              </a:spcBef>
              <a:spcAft>
                <a:spcPct val="0"/>
              </a:spcAft>
            </a:pPr>
            <a:endParaRPr lang="en-US" sz="1600" b="1" u="sng" dirty="0" smtClean="0">
              <a:solidFill>
                <a:srgbClr val="FFFFFF"/>
              </a:solidFill>
            </a:endParaRPr>
          </a:p>
          <a:p>
            <a:pPr eaLnBrk="0" fontAlgn="base" hangingPunct="0">
              <a:spcBef>
                <a:spcPct val="50000"/>
              </a:spcBef>
              <a:spcAft>
                <a:spcPct val="0"/>
              </a:spcAft>
            </a:pPr>
            <a:r>
              <a:rPr lang="en-US" sz="1600" b="1" u="sng" dirty="0" smtClean="0">
                <a:solidFill>
                  <a:srgbClr val="FFFFFF"/>
                </a:solidFill>
              </a:rPr>
              <a:t>Biological/Management Characteristics</a:t>
            </a:r>
            <a:r>
              <a:rPr lang="en-US" b="1" u="sng" dirty="0" smtClean="0">
                <a:solidFill>
                  <a:srgbClr val="FFFFFF"/>
                </a:solidFill>
              </a:rPr>
              <a:t>               </a:t>
            </a:r>
          </a:p>
          <a:p>
            <a:pPr eaLnBrk="0" fontAlgn="base" hangingPunct="0">
              <a:spcBef>
                <a:spcPct val="50000"/>
              </a:spcBef>
              <a:spcAft>
                <a:spcPct val="0"/>
              </a:spcAft>
            </a:pPr>
            <a:endParaRPr lang="en-US" sz="1200" dirty="0" smtClean="0">
              <a:solidFill>
                <a:srgbClr val="FFFFFF"/>
              </a:solidFill>
            </a:endParaRPr>
          </a:p>
          <a:p>
            <a:pPr eaLnBrk="0" fontAlgn="base" hangingPunct="0">
              <a:spcBef>
                <a:spcPct val="50000"/>
              </a:spcBef>
              <a:spcAft>
                <a:spcPct val="0"/>
              </a:spcAft>
            </a:pPr>
            <a:r>
              <a:rPr lang="en-US" sz="1200" dirty="0" smtClean="0">
                <a:solidFill>
                  <a:srgbClr val="FFFFFF"/>
                </a:solidFill>
              </a:rPr>
              <a:t>Regeneration Source</a:t>
            </a:r>
          </a:p>
          <a:p>
            <a:pPr eaLnBrk="0" fontAlgn="base" hangingPunct="0">
              <a:spcBef>
                <a:spcPct val="50000"/>
              </a:spcBef>
              <a:spcAft>
                <a:spcPct val="0"/>
              </a:spcAft>
            </a:pPr>
            <a:endParaRPr lang="en-US" sz="1400" dirty="0" smtClean="0">
              <a:solidFill>
                <a:srgbClr val="FFFFFF"/>
              </a:solidFill>
            </a:endParaRPr>
          </a:p>
          <a:p>
            <a:pPr eaLnBrk="0" fontAlgn="base" hangingPunct="0">
              <a:spcBef>
                <a:spcPct val="50000"/>
              </a:spcBef>
              <a:spcAft>
                <a:spcPct val="0"/>
              </a:spcAft>
            </a:pPr>
            <a:endParaRPr lang="en-US" sz="1400" dirty="0" smtClean="0">
              <a:solidFill>
                <a:srgbClr val="FFFFFF"/>
              </a:solidFill>
            </a:endParaRPr>
          </a:p>
          <a:p>
            <a:pPr eaLnBrk="0" fontAlgn="base" hangingPunct="0">
              <a:spcBef>
                <a:spcPct val="50000"/>
              </a:spcBef>
              <a:spcAft>
                <a:spcPct val="0"/>
              </a:spcAft>
            </a:pPr>
            <a:endParaRPr lang="en-US" sz="1400" dirty="0" smtClean="0">
              <a:solidFill>
                <a:srgbClr val="FFFFFF"/>
              </a:solidFill>
            </a:endParaRPr>
          </a:p>
          <a:p>
            <a:pPr eaLnBrk="0" fontAlgn="base" hangingPunct="0">
              <a:spcBef>
                <a:spcPct val="50000"/>
              </a:spcBef>
              <a:spcAft>
                <a:spcPct val="0"/>
              </a:spcAft>
            </a:pPr>
            <a:r>
              <a:rPr lang="en-US" sz="1200" dirty="0" err="1" smtClean="0">
                <a:solidFill>
                  <a:srgbClr val="FFFFFF"/>
                </a:solidFill>
              </a:rPr>
              <a:t>Biogeographic</a:t>
            </a:r>
            <a:r>
              <a:rPr lang="en-US" sz="1200" dirty="0" smtClean="0">
                <a:solidFill>
                  <a:srgbClr val="FFFFFF"/>
                </a:solidFill>
              </a:rPr>
              <a:t> Origin</a:t>
            </a:r>
          </a:p>
          <a:p>
            <a:pPr eaLnBrk="0" fontAlgn="base" hangingPunct="0">
              <a:spcBef>
                <a:spcPct val="50000"/>
              </a:spcBef>
              <a:spcAft>
                <a:spcPct val="0"/>
              </a:spcAft>
            </a:pPr>
            <a:endParaRPr lang="en-US" sz="1200" dirty="0" smtClean="0">
              <a:solidFill>
                <a:srgbClr val="FFFFFF"/>
              </a:solidFill>
            </a:endParaRPr>
          </a:p>
          <a:p>
            <a:pPr eaLnBrk="0" fontAlgn="base" hangingPunct="0">
              <a:spcBef>
                <a:spcPct val="50000"/>
              </a:spcBef>
              <a:spcAft>
                <a:spcPct val="0"/>
              </a:spcAft>
            </a:pPr>
            <a:endParaRPr lang="en-US" sz="1400" dirty="0" smtClean="0">
              <a:solidFill>
                <a:srgbClr val="FFFFFF"/>
              </a:solidFill>
            </a:endParaRPr>
          </a:p>
          <a:p>
            <a:pPr eaLnBrk="0" fontAlgn="base" hangingPunct="0">
              <a:spcBef>
                <a:spcPct val="50000"/>
              </a:spcBef>
              <a:spcAft>
                <a:spcPct val="0"/>
              </a:spcAft>
            </a:pPr>
            <a:endParaRPr lang="en-US" sz="1400" dirty="0" smtClean="0">
              <a:solidFill>
                <a:srgbClr val="FFFFFF"/>
              </a:solidFill>
            </a:endParaRPr>
          </a:p>
          <a:p>
            <a:pPr eaLnBrk="0" fontAlgn="base" hangingPunct="0">
              <a:spcBef>
                <a:spcPct val="50000"/>
              </a:spcBef>
              <a:spcAft>
                <a:spcPct val="0"/>
              </a:spcAft>
            </a:pPr>
            <a:endParaRPr lang="en-US" sz="1400" dirty="0" smtClean="0">
              <a:solidFill>
                <a:srgbClr val="FFFFFF"/>
              </a:solidFill>
            </a:endParaRPr>
          </a:p>
          <a:p>
            <a:pPr eaLnBrk="0" fontAlgn="base" hangingPunct="0">
              <a:spcBef>
                <a:spcPct val="50000"/>
              </a:spcBef>
              <a:spcAft>
                <a:spcPct val="0"/>
              </a:spcAft>
            </a:pPr>
            <a:r>
              <a:rPr lang="en-US" sz="1200" dirty="0" smtClean="0">
                <a:solidFill>
                  <a:srgbClr val="FFFFFF"/>
                </a:solidFill>
              </a:rPr>
              <a:t>Management Intensity</a:t>
            </a:r>
          </a:p>
          <a:p>
            <a:pPr eaLnBrk="0" fontAlgn="base" hangingPunct="0">
              <a:spcBef>
                <a:spcPct val="50000"/>
              </a:spcBef>
              <a:spcAft>
                <a:spcPct val="0"/>
              </a:spcAft>
            </a:pPr>
            <a:endParaRPr lang="en-US" sz="1200" dirty="0" smtClean="0">
              <a:solidFill>
                <a:srgbClr val="FFFFFF"/>
              </a:solidFill>
            </a:endParaRPr>
          </a:p>
        </p:txBody>
      </p:sp>
      <p:sp>
        <p:nvSpPr>
          <p:cNvPr id="10293" name="Text Box 53"/>
          <p:cNvSpPr txBox="1">
            <a:spLocks noChangeArrowheads="1"/>
          </p:cNvSpPr>
          <p:nvPr/>
        </p:nvSpPr>
        <p:spPr bwMode="auto">
          <a:xfrm>
            <a:off x="304800" y="5943600"/>
            <a:ext cx="8610600" cy="36671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endParaRPr lang="en-US" smtClean="0">
              <a:solidFill>
                <a:srgbClr val="FFFFFF"/>
              </a:solidFill>
            </a:endParaRPr>
          </a:p>
        </p:txBody>
      </p:sp>
      <p:sp>
        <p:nvSpPr>
          <p:cNvPr id="10296" name="Text Box 56"/>
          <p:cNvSpPr txBox="1">
            <a:spLocks noChangeArrowheads="1"/>
          </p:cNvSpPr>
          <p:nvPr/>
        </p:nvSpPr>
        <p:spPr bwMode="auto">
          <a:xfrm>
            <a:off x="2057400" y="5943600"/>
            <a:ext cx="6934200" cy="703263"/>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1600" smtClean="0">
                <a:solidFill>
                  <a:srgbClr val="FFFFFF"/>
                </a:solidFill>
              </a:rPr>
              <a:t>“Humanized” </a:t>
            </a:r>
            <a:r>
              <a:rPr lang="en-US" sz="1600" smtClean="0">
                <a:solidFill>
                  <a:srgbClr val="FFFFFF"/>
                </a:solidFill>
                <a:sym typeface="Wingdings" pitchFamily="2" charset="2"/>
              </a:rPr>
              <a:t>&lt;---------------------- “Natural” -----------------------&gt;“Humanized”</a:t>
            </a:r>
            <a:endParaRPr lang="en-US" sz="1600" smtClean="0">
              <a:solidFill>
                <a:srgbClr val="FFFFFF"/>
              </a:solidFill>
            </a:endParaRPr>
          </a:p>
          <a:p>
            <a:pPr eaLnBrk="0" fontAlgn="base" hangingPunct="0">
              <a:spcBef>
                <a:spcPct val="50000"/>
              </a:spcBef>
              <a:spcAft>
                <a:spcPct val="0"/>
              </a:spcAft>
            </a:pPr>
            <a:r>
              <a:rPr lang="en-US" sz="1600" smtClean="0">
                <a:solidFill>
                  <a:srgbClr val="FFFFFF"/>
                </a:solidFill>
              </a:rPr>
              <a:t>ecosystem                                 ecosystem                             ecosystem </a:t>
            </a:r>
          </a:p>
        </p:txBody>
      </p:sp>
      <p:sp>
        <p:nvSpPr>
          <p:cNvPr id="10297" name="Text Box 57"/>
          <p:cNvSpPr txBox="1">
            <a:spLocks noChangeArrowheads="1"/>
          </p:cNvSpPr>
          <p:nvPr/>
        </p:nvSpPr>
        <p:spPr bwMode="auto">
          <a:xfrm>
            <a:off x="6248400" y="228600"/>
            <a:ext cx="2438400" cy="942975"/>
          </a:xfrm>
          <a:prstGeom prst="rect">
            <a:avLst/>
          </a:prstGeom>
          <a:noFill/>
          <a:ln w="9525">
            <a:noFill/>
            <a:miter lim="800000"/>
            <a:headEnd/>
            <a:tailEnd/>
          </a:ln>
          <a:effectLst/>
        </p:spPr>
        <p:txBody>
          <a:bodyPr>
            <a:spAutoFit/>
          </a:bodyPr>
          <a:lstStyle/>
          <a:p>
            <a:pPr eaLnBrk="0" fontAlgn="base" hangingPunct="0">
              <a:spcBef>
                <a:spcPct val="50000"/>
              </a:spcBef>
              <a:spcAft>
                <a:spcPct val="0"/>
              </a:spcAft>
              <a:buFont typeface="Wingdings" pitchFamily="2" charset="2"/>
              <a:buChar char="ß"/>
            </a:pPr>
            <a:r>
              <a:rPr lang="en-US" sz="1400" smtClean="0">
                <a:solidFill>
                  <a:srgbClr val="FFFFFF"/>
                </a:solidFill>
                <a:sym typeface="Wingdings" pitchFamily="2" charset="2"/>
              </a:rPr>
              <a:t>Physiography</a:t>
            </a:r>
          </a:p>
          <a:p>
            <a:pPr eaLnBrk="0" fontAlgn="base" hangingPunct="0">
              <a:spcBef>
                <a:spcPct val="50000"/>
              </a:spcBef>
              <a:spcAft>
                <a:spcPct val="0"/>
              </a:spcAft>
              <a:buFont typeface="Wingdings" pitchFamily="2" charset="2"/>
              <a:buNone/>
            </a:pPr>
            <a:endParaRPr lang="en-US" sz="1400" smtClean="0">
              <a:solidFill>
                <a:srgbClr val="FFFFFF"/>
              </a:solidFill>
              <a:sym typeface="Wingdings" pitchFamily="2" charset="2"/>
            </a:endParaRPr>
          </a:p>
          <a:p>
            <a:pPr eaLnBrk="0" fontAlgn="base" hangingPunct="0">
              <a:spcBef>
                <a:spcPct val="50000"/>
              </a:spcBef>
              <a:spcAft>
                <a:spcPct val="0"/>
              </a:spcAft>
              <a:buFont typeface="Wingdings" pitchFamily="2" charset="2"/>
              <a:buChar char="ß"/>
            </a:pPr>
            <a:r>
              <a:rPr lang="en-US" sz="1400" smtClean="0">
                <a:solidFill>
                  <a:srgbClr val="FFFFFF"/>
                </a:solidFill>
              </a:rPr>
              <a:t>External Environment</a:t>
            </a:r>
          </a:p>
        </p:txBody>
      </p:sp>
      <p:sp>
        <p:nvSpPr>
          <p:cNvPr id="10331" name="AutoShape 91"/>
          <p:cNvSpPr>
            <a:spLocks noChangeArrowheads="1"/>
          </p:cNvSpPr>
          <p:nvPr/>
        </p:nvSpPr>
        <p:spPr bwMode="auto">
          <a:xfrm rot="11071257">
            <a:off x="4572000" y="228600"/>
            <a:ext cx="374650" cy="838200"/>
          </a:xfrm>
          <a:prstGeom prst="curvedLeftArrow">
            <a:avLst>
              <a:gd name="adj1" fmla="val 44746"/>
              <a:gd name="adj2" fmla="val 89492"/>
              <a:gd name="adj3" fmla="val 33333"/>
            </a:avLst>
          </a:pr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US" smtClean="0">
              <a:solidFill>
                <a:srgbClr val="FFFFFF"/>
              </a:solidFill>
            </a:endParaRPr>
          </a:p>
        </p:txBody>
      </p:sp>
      <p:sp>
        <p:nvSpPr>
          <p:cNvPr id="10334" name="AutoShape 94"/>
          <p:cNvSpPr>
            <a:spLocks noChangeArrowheads="1"/>
          </p:cNvSpPr>
          <p:nvPr/>
        </p:nvSpPr>
        <p:spPr bwMode="auto">
          <a:xfrm rot="5400000">
            <a:off x="5562600" y="533400"/>
            <a:ext cx="838200" cy="381000"/>
          </a:xfrm>
          <a:prstGeom prst="curvedDownArrow">
            <a:avLst>
              <a:gd name="adj1" fmla="val 44000"/>
              <a:gd name="adj2" fmla="val 88000"/>
              <a:gd name="adj3" fmla="val 33333"/>
            </a:avLst>
          </a:prstGeom>
          <a:solidFill>
            <a:schemeClr val="accent1"/>
          </a:solidFill>
          <a:ln w="9525">
            <a:solidFill>
              <a:schemeClr val="tx1"/>
            </a:solidFill>
            <a:miter lim="800000"/>
            <a:headEnd/>
            <a:tailEnd/>
          </a:ln>
          <a:effectLst/>
        </p:spPr>
        <p:txBody>
          <a:bodyPr wrap="none" anchor="ctr"/>
          <a:lstStyle/>
          <a:p>
            <a:pPr eaLnBrk="0" fontAlgn="base" hangingPunct="0">
              <a:spcBef>
                <a:spcPct val="0"/>
              </a:spcBef>
              <a:spcAft>
                <a:spcPct val="0"/>
              </a:spcAft>
            </a:pPr>
            <a:endParaRPr lang="en-US" smtClean="0">
              <a:solidFill>
                <a:srgbClr val="FFFFFF"/>
              </a:solidFill>
            </a:endParaRPr>
          </a:p>
        </p:txBody>
      </p:sp>
      <p:sp>
        <p:nvSpPr>
          <p:cNvPr id="9" name="TextBox 8"/>
          <p:cNvSpPr txBox="1"/>
          <p:nvPr/>
        </p:nvSpPr>
        <p:spPr>
          <a:xfrm>
            <a:off x="76200" y="228600"/>
            <a:ext cx="4343400" cy="954107"/>
          </a:xfrm>
          <a:prstGeom prst="rect">
            <a:avLst/>
          </a:prstGeom>
          <a:solidFill>
            <a:schemeClr val="tx1"/>
          </a:solidFill>
          <a:ln w="28575">
            <a:solidFill>
              <a:schemeClr val="accent5">
                <a:lumMod val="10000"/>
              </a:schemeClr>
            </a:solidFill>
          </a:ln>
        </p:spPr>
        <p:txBody>
          <a:bodyPr wrap="square" rtlCol="0">
            <a:spAutoFit/>
          </a:bodyPr>
          <a:lstStyle/>
          <a:p>
            <a:pPr algn="ctr"/>
            <a:r>
              <a:rPr lang="en-US" sz="2800" b="1" dirty="0" smtClean="0">
                <a:solidFill>
                  <a:srgbClr val="C00000"/>
                </a:solidFill>
              </a:rPr>
              <a:t>The urban “humanization” gradient</a:t>
            </a:r>
            <a:endParaRPr lang="en-US" sz="2800" b="1" dirty="0">
              <a:solidFill>
                <a:srgbClr val="C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c03756.jpg"/>
          <p:cNvPicPr>
            <a:picLocks noChangeAspect="1"/>
          </p:cNvPicPr>
          <p:nvPr/>
        </p:nvPicPr>
        <p:blipFill>
          <a:blip r:embed="rId3" cstate="print"/>
          <a:stretch>
            <a:fillRect/>
          </a:stretch>
        </p:blipFill>
        <p:spPr>
          <a:xfrm>
            <a:off x="152400" y="381000"/>
            <a:ext cx="4191000" cy="3359382"/>
          </a:xfrm>
          <a:prstGeom prst="rect">
            <a:avLst/>
          </a:prstGeom>
        </p:spPr>
      </p:pic>
      <p:pic>
        <p:nvPicPr>
          <p:cNvPr id="68610" name="Picture 2"/>
          <p:cNvPicPr>
            <a:picLocks noChangeAspect="1" noChangeArrowheads="1"/>
          </p:cNvPicPr>
          <p:nvPr/>
        </p:nvPicPr>
        <p:blipFill>
          <a:blip r:embed="rId4" cstate="print"/>
          <a:srcRect/>
          <a:stretch>
            <a:fillRect/>
          </a:stretch>
        </p:blipFill>
        <p:spPr bwMode="auto">
          <a:xfrm>
            <a:off x="4495800" y="3820333"/>
            <a:ext cx="4419600" cy="2809067"/>
          </a:xfrm>
          <a:prstGeom prst="rect">
            <a:avLst/>
          </a:prstGeom>
          <a:noFill/>
          <a:ln w="9525">
            <a:noFill/>
            <a:miter lim="800000"/>
            <a:headEnd/>
            <a:tailEnd/>
          </a:ln>
        </p:spPr>
      </p:pic>
      <p:sp>
        <p:nvSpPr>
          <p:cNvPr id="6" name="TextBox 5"/>
          <p:cNvSpPr txBox="1"/>
          <p:nvPr/>
        </p:nvSpPr>
        <p:spPr>
          <a:xfrm>
            <a:off x="4800600" y="838200"/>
            <a:ext cx="3886200" cy="2554545"/>
          </a:xfrm>
          <a:prstGeom prst="rect">
            <a:avLst/>
          </a:prstGeom>
          <a:solidFill>
            <a:schemeClr val="bg1">
              <a:lumMod val="75000"/>
              <a:lumOff val="25000"/>
            </a:schemeClr>
          </a:solidFill>
        </p:spPr>
        <p:txBody>
          <a:bodyPr wrap="square" rtlCol="0">
            <a:spAutoFit/>
          </a:bodyPr>
          <a:lstStyle/>
          <a:p>
            <a:pPr algn="ctr"/>
            <a:r>
              <a:rPr lang="en-US" sz="2000" dirty="0" smtClean="0"/>
              <a:t>The following students contributed to this study: Jennifer Lopez, Junnio Freixa, Eric Betancourt, Nina De La Rosa, Carmen Rodriguez, Mike </a:t>
            </a:r>
            <a:r>
              <a:rPr lang="en-US" sz="2000" dirty="0" err="1" smtClean="0"/>
              <a:t>Maniloff</a:t>
            </a:r>
            <a:r>
              <a:rPr lang="en-US" sz="2000" dirty="0" smtClean="0"/>
              <a:t>, Griselda Chavarria, Bleu Waters, Chris </a:t>
            </a:r>
            <a:r>
              <a:rPr lang="en-US" sz="2000" dirty="0" err="1" smtClean="0"/>
              <a:t>Haik</a:t>
            </a:r>
            <a:r>
              <a:rPr lang="en-US" sz="2000" dirty="0" smtClean="0"/>
              <a:t>, and </a:t>
            </a:r>
            <a:r>
              <a:rPr lang="en-US" sz="2000" dirty="0" err="1" smtClean="0"/>
              <a:t>Dariana</a:t>
            </a:r>
            <a:r>
              <a:rPr lang="en-US" sz="2000" dirty="0" smtClean="0"/>
              <a:t> </a:t>
            </a:r>
            <a:r>
              <a:rPr lang="en-US" sz="2000" dirty="0" err="1" smtClean="0"/>
              <a:t>Alcantara</a:t>
            </a:r>
            <a:r>
              <a:rPr lang="en-US" sz="2000" dirty="0" smtClean="0"/>
              <a:t>.</a:t>
            </a:r>
            <a:endParaRPr lang="en-US" sz="2000" dirty="0"/>
          </a:p>
        </p:txBody>
      </p:sp>
      <p:sp>
        <p:nvSpPr>
          <p:cNvPr id="7" name="TextBox 6"/>
          <p:cNvSpPr txBox="1"/>
          <p:nvPr/>
        </p:nvSpPr>
        <p:spPr>
          <a:xfrm>
            <a:off x="228600" y="4267200"/>
            <a:ext cx="3886200" cy="1938992"/>
          </a:xfrm>
          <a:prstGeom prst="rect">
            <a:avLst/>
          </a:prstGeom>
          <a:solidFill>
            <a:schemeClr val="bg1">
              <a:lumMod val="75000"/>
              <a:lumOff val="25000"/>
            </a:schemeClr>
          </a:solidFill>
        </p:spPr>
        <p:txBody>
          <a:bodyPr wrap="square" rtlCol="0">
            <a:spAutoFit/>
          </a:bodyPr>
          <a:lstStyle/>
          <a:p>
            <a:pPr algn="ctr"/>
            <a:r>
              <a:rPr lang="en-US" sz="2000" dirty="0" smtClean="0"/>
              <a:t>Thanks also to Victor Zuclich (Bill </a:t>
            </a:r>
            <a:r>
              <a:rPr lang="en-US" sz="2000" dirty="0" err="1" smtClean="0"/>
              <a:t>Baggs</a:t>
            </a:r>
            <a:r>
              <a:rPr lang="en-US" sz="2000" dirty="0" smtClean="0"/>
              <a:t> State Park), Alice Warren (Miami-Dade County), and the many Key Biscayne residents who invited us into their backyards.</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381000" y="1295400"/>
            <a:ext cx="3886200" cy="5029200"/>
          </a:xfrm>
          <a:prstGeom prst="rect">
            <a:avLst/>
          </a:prstGeom>
          <a:noFill/>
          <a:ln w="9525">
            <a:noFill/>
            <a:miter lim="800000"/>
            <a:headEnd/>
            <a:tailEnd/>
          </a:ln>
        </p:spPr>
      </p:pic>
      <p:sp>
        <p:nvSpPr>
          <p:cNvPr id="6" name="TextBox 5"/>
          <p:cNvSpPr txBox="1"/>
          <p:nvPr/>
        </p:nvSpPr>
        <p:spPr>
          <a:xfrm>
            <a:off x="381000" y="304800"/>
            <a:ext cx="3852337" cy="584775"/>
          </a:xfrm>
          <a:prstGeom prst="rect">
            <a:avLst/>
          </a:prstGeom>
          <a:solidFill>
            <a:schemeClr val="tx1">
              <a:lumMod val="85000"/>
            </a:schemeClr>
          </a:solidFill>
          <a:ln>
            <a:solidFill>
              <a:schemeClr val="bg1">
                <a:lumMod val="95000"/>
                <a:lumOff val="5000"/>
              </a:schemeClr>
            </a:solidFill>
          </a:ln>
        </p:spPr>
        <p:txBody>
          <a:bodyPr wrap="none" rtlCol="0">
            <a:spAutoFit/>
          </a:bodyPr>
          <a:lstStyle/>
          <a:p>
            <a:r>
              <a:rPr lang="en-US" sz="3200" b="1" dirty="0" smtClean="0">
                <a:solidFill>
                  <a:srgbClr val="C00000"/>
                </a:solidFill>
              </a:rPr>
              <a:t>Key Biscayne today</a:t>
            </a:r>
            <a:endParaRPr lang="en-US" sz="3200" b="1" dirty="0">
              <a:solidFill>
                <a:srgbClr val="C00000"/>
              </a:solidFill>
            </a:endParaRPr>
          </a:p>
        </p:txBody>
      </p:sp>
      <p:pic>
        <p:nvPicPr>
          <p:cNvPr id="1027" name="Picture 3"/>
          <p:cNvPicPr>
            <a:picLocks noChangeAspect="1" noChangeArrowheads="1"/>
          </p:cNvPicPr>
          <p:nvPr/>
        </p:nvPicPr>
        <p:blipFill>
          <a:blip r:embed="rId4" cstate="print"/>
          <a:srcRect t="15050"/>
          <a:stretch>
            <a:fillRect/>
          </a:stretch>
        </p:blipFill>
        <p:spPr bwMode="auto">
          <a:xfrm>
            <a:off x="4953000" y="4724400"/>
            <a:ext cx="3453000" cy="1949027"/>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a:stretch>
            <a:fillRect/>
          </a:stretch>
        </p:blipFill>
        <p:spPr bwMode="auto">
          <a:xfrm>
            <a:off x="4901191" y="2894893"/>
            <a:ext cx="3538537" cy="1600907"/>
          </a:xfrm>
          <a:prstGeom prst="rect">
            <a:avLst/>
          </a:prstGeom>
          <a:noFill/>
          <a:ln w="9525">
            <a:noFill/>
            <a:miter lim="800000"/>
            <a:headEnd/>
            <a:tailEnd/>
          </a:ln>
        </p:spPr>
      </p:pic>
      <p:pic>
        <p:nvPicPr>
          <p:cNvPr id="16386" name="Picture 2"/>
          <p:cNvPicPr>
            <a:picLocks noChangeAspect="1" noChangeArrowheads="1"/>
          </p:cNvPicPr>
          <p:nvPr/>
        </p:nvPicPr>
        <p:blipFill>
          <a:blip r:embed="rId6" cstate="print"/>
          <a:srcRect/>
          <a:stretch>
            <a:fillRect/>
          </a:stretch>
        </p:blipFill>
        <p:spPr bwMode="auto">
          <a:xfrm>
            <a:off x="5029200" y="304800"/>
            <a:ext cx="3276600" cy="245745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Key Biscayne\Maps - old and new\rc11211.jpg"/>
          <p:cNvPicPr>
            <a:picLocks noChangeAspect="1" noChangeArrowheads="1"/>
          </p:cNvPicPr>
          <p:nvPr/>
        </p:nvPicPr>
        <p:blipFill>
          <a:blip r:embed="rId3" cstate="print"/>
          <a:srcRect r="-571"/>
          <a:stretch>
            <a:fillRect/>
          </a:stretch>
        </p:blipFill>
        <p:spPr bwMode="auto">
          <a:xfrm>
            <a:off x="609600" y="1141071"/>
            <a:ext cx="3048000" cy="4116729"/>
          </a:xfrm>
          <a:prstGeom prst="rect">
            <a:avLst/>
          </a:prstGeom>
          <a:noFill/>
        </p:spPr>
      </p:pic>
      <p:sp>
        <p:nvSpPr>
          <p:cNvPr id="4" name="TextBox 3"/>
          <p:cNvSpPr txBox="1"/>
          <p:nvPr/>
        </p:nvSpPr>
        <p:spPr>
          <a:xfrm>
            <a:off x="1295400" y="381000"/>
            <a:ext cx="6901248" cy="523220"/>
          </a:xfrm>
          <a:prstGeom prst="rect">
            <a:avLst/>
          </a:prstGeom>
          <a:solidFill>
            <a:schemeClr val="tx1">
              <a:lumMod val="85000"/>
            </a:schemeClr>
          </a:solidFill>
          <a:ln>
            <a:solidFill>
              <a:schemeClr val="bg1">
                <a:lumMod val="95000"/>
                <a:lumOff val="5000"/>
              </a:schemeClr>
            </a:solidFill>
          </a:ln>
        </p:spPr>
        <p:txBody>
          <a:bodyPr wrap="none" rtlCol="0">
            <a:spAutoFit/>
          </a:bodyPr>
          <a:lstStyle/>
          <a:p>
            <a:r>
              <a:rPr lang="en-US" sz="2800" b="1" dirty="0" smtClean="0">
                <a:solidFill>
                  <a:srgbClr val="C00000"/>
                </a:solidFill>
              </a:rPr>
              <a:t>Key Biscayne prior to western settlement</a:t>
            </a:r>
            <a:endParaRPr lang="en-US" sz="2800" b="1" dirty="0">
              <a:solidFill>
                <a:srgbClr val="C00000"/>
              </a:solidFill>
            </a:endParaRPr>
          </a:p>
        </p:txBody>
      </p:sp>
      <p:sp>
        <p:nvSpPr>
          <p:cNvPr id="6" name="TextBox 5"/>
          <p:cNvSpPr txBox="1"/>
          <p:nvPr/>
        </p:nvSpPr>
        <p:spPr>
          <a:xfrm>
            <a:off x="152400" y="5486400"/>
            <a:ext cx="8686800" cy="1200329"/>
          </a:xfrm>
          <a:prstGeom prst="rect">
            <a:avLst/>
          </a:prstGeom>
          <a:solidFill>
            <a:schemeClr val="bg1">
              <a:lumMod val="65000"/>
              <a:lumOff val="35000"/>
            </a:schemeClr>
          </a:solidFill>
          <a:ln>
            <a:solidFill>
              <a:schemeClr val="tx1"/>
            </a:solidFill>
          </a:ln>
        </p:spPr>
        <p:txBody>
          <a:bodyPr wrap="square" rtlCol="0">
            <a:spAutoFit/>
          </a:bodyPr>
          <a:lstStyle/>
          <a:p>
            <a:pPr marL="342900" indent="-342900">
              <a:buAutoNum type="arabicPeriod"/>
            </a:pPr>
            <a:r>
              <a:rPr lang="en-US" sz="2400" b="1" dirty="0" smtClean="0"/>
              <a:t>Vegetation – mangroves and salt marsh, palmetto-dominated scrub, with scattered freshwater wetlands.</a:t>
            </a:r>
          </a:p>
          <a:p>
            <a:pPr marL="342900" indent="-342900">
              <a:buAutoNum type="arabicPeriod"/>
            </a:pPr>
            <a:r>
              <a:rPr lang="en-US" sz="2400" b="1" dirty="0" smtClean="0"/>
              <a:t>If present at all, upland forests were of limited extent.</a:t>
            </a:r>
            <a:endParaRPr lang="en-US" sz="2400" b="1" dirty="0"/>
          </a:p>
        </p:txBody>
      </p:sp>
      <p:pic>
        <p:nvPicPr>
          <p:cNvPr id="7" name="Picture 6" descr="KBveg-prehuman.jpg"/>
          <p:cNvPicPr>
            <a:picLocks noChangeAspect="1"/>
          </p:cNvPicPr>
          <p:nvPr/>
        </p:nvPicPr>
        <p:blipFill>
          <a:blip r:embed="rId4" cstate="print"/>
          <a:stretch>
            <a:fillRect/>
          </a:stretch>
        </p:blipFill>
        <p:spPr>
          <a:xfrm>
            <a:off x="5029200" y="1143000"/>
            <a:ext cx="3183082" cy="41192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228600" y="2514600"/>
            <a:ext cx="8673512" cy="3242395"/>
          </a:xfrm>
          <a:prstGeom prst="rect">
            <a:avLst/>
          </a:prstGeom>
          <a:noFill/>
          <a:ln w="9525">
            <a:noFill/>
            <a:miter lim="800000"/>
            <a:headEnd/>
            <a:tailEnd/>
          </a:ln>
        </p:spPr>
      </p:pic>
      <p:sp>
        <p:nvSpPr>
          <p:cNvPr id="3" name="TextBox 2"/>
          <p:cNvSpPr txBox="1"/>
          <p:nvPr/>
        </p:nvSpPr>
        <p:spPr>
          <a:xfrm>
            <a:off x="1295400" y="381000"/>
            <a:ext cx="6760184" cy="523220"/>
          </a:xfrm>
          <a:prstGeom prst="rect">
            <a:avLst/>
          </a:prstGeom>
          <a:solidFill>
            <a:schemeClr val="tx1">
              <a:lumMod val="85000"/>
            </a:schemeClr>
          </a:solidFill>
          <a:ln>
            <a:solidFill>
              <a:schemeClr val="bg1">
                <a:lumMod val="95000"/>
                <a:lumOff val="5000"/>
              </a:schemeClr>
            </a:solidFill>
          </a:ln>
        </p:spPr>
        <p:txBody>
          <a:bodyPr wrap="none" rtlCol="0">
            <a:spAutoFit/>
          </a:bodyPr>
          <a:lstStyle/>
          <a:p>
            <a:r>
              <a:rPr lang="en-US" sz="2800" b="1" dirty="0" smtClean="0">
                <a:solidFill>
                  <a:srgbClr val="C00000"/>
                </a:solidFill>
              </a:rPr>
              <a:t>The lighthouse years in the 19</a:t>
            </a:r>
            <a:r>
              <a:rPr lang="en-US" sz="2800" b="1" baseline="30000" dirty="0" smtClean="0">
                <a:solidFill>
                  <a:srgbClr val="C00000"/>
                </a:solidFill>
              </a:rPr>
              <a:t>th</a:t>
            </a:r>
            <a:r>
              <a:rPr lang="en-US" sz="2800" b="1" dirty="0" smtClean="0">
                <a:solidFill>
                  <a:srgbClr val="C00000"/>
                </a:solidFill>
              </a:rPr>
              <a:t> Century</a:t>
            </a:r>
            <a:endParaRPr lang="en-US" sz="2800" b="1" dirty="0">
              <a:solidFill>
                <a:srgbClr val="C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Key Biscayne\Maps - old and new\keybiscayne_veg1.jpg"/>
          <p:cNvPicPr>
            <a:picLocks noChangeAspect="1" noChangeArrowheads="1"/>
          </p:cNvPicPr>
          <p:nvPr/>
        </p:nvPicPr>
        <p:blipFill>
          <a:blip r:embed="rId3" cstate="print"/>
          <a:srcRect/>
          <a:stretch>
            <a:fillRect/>
          </a:stretch>
        </p:blipFill>
        <p:spPr bwMode="auto">
          <a:xfrm>
            <a:off x="228600" y="1600200"/>
            <a:ext cx="3843380" cy="4973785"/>
          </a:xfrm>
          <a:prstGeom prst="rect">
            <a:avLst/>
          </a:prstGeom>
          <a:noFill/>
        </p:spPr>
      </p:pic>
      <p:grpSp>
        <p:nvGrpSpPr>
          <p:cNvPr id="6" name="Group 5"/>
          <p:cNvGrpSpPr/>
          <p:nvPr/>
        </p:nvGrpSpPr>
        <p:grpSpPr>
          <a:xfrm>
            <a:off x="5130278" y="1676400"/>
            <a:ext cx="3347315" cy="4876800"/>
            <a:chOff x="5130278" y="1676400"/>
            <a:chExt cx="3347315" cy="4876800"/>
          </a:xfrm>
        </p:grpSpPr>
        <p:pic>
          <p:nvPicPr>
            <p:cNvPr id="17410" name="Picture 2"/>
            <p:cNvPicPr>
              <a:picLocks noChangeAspect="1" noChangeArrowheads="1"/>
            </p:cNvPicPr>
            <p:nvPr/>
          </p:nvPicPr>
          <p:blipFill>
            <a:blip r:embed="rId4" cstate="print"/>
            <a:srcRect/>
            <a:stretch>
              <a:fillRect/>
            </a:stretch>
          </p:blipFill>
          <p:spPr bwMode="auto">
            <a:xfrm>
              <a:off x="5130278" y="1676400"/>
              <a:ext cx="3347315" cy="4876800"/>
            </a:xfrm>
            <a:prstGeom prst="rect">
              <a:avLst/>
            </a:prstGeom>
            <a:noFill/>
            <a:ln w="9525">
              <a:noFill/>
              <a:miter lim="800000"/>
              <a:headEnd/>
              <a:tailEnd/>
            </a:ln>
          </p:spPr>
        </p:pic>
        <p:sp>
          <p:nvSpPr>
            <p:cNvPr id="5" name="TextBox 4"/>
            <p:cNvSpPr txBox="1"/>
            <p:nvPr/>
          </p:nvSpPr>
          <p:spPr>
            <a:xfrm>
              <a:off x="7239000" y="2662535"/>
              <a:ext cx="1130438" cy="461665"/>
            </a:xfrm>
            <a:prstGeom prst="rect">
              <a:avLst/>
            </a:prstGeom>
            <a:solidFill>
              <a:schemeClr val="bg1">
                <a:lumMod val="65000"/>
                <a:lumOff val="35000"/>
              </a:schemeClr>
            </a:solidFill>
            <a:ln>
              <a:solidFill>
                <a:schemeClr val="bg1">
                  <a:lumMod val="95000"/>
                  <a:lumOff val="5000"/>
                </a:schemeClr>
              </a:solidFill>
            </a:ln>
          </p:spPr>
          <p:txBody>
            <a:bodyPr wrap="none" rtlCol="0">
              <a:spAutoFit/>
            </a:bodyPr>
            <a:lstStyle/>
            <a:p>
              <a:pPr algn="ctr"/>
              <a:r>
                <a:rPr lang="en-US" sz="1200" b="1" dirty="0" smtClean="0"/>
                <a:t>Key Biscayne</a:t>
              </a:r>
            </a:p>
            <a:p>
              <a:pPr algn="ctr"/>
              <a:r>
                <a:rPr lang="en-US" sz="1200" b="1" dirty="0" smtClean="0"/>
                <a:t>1951</a:t>
              </a:r>
              <a:endParaRPr lang="en-US" sz="1200" b="1" dirty="0"/>
            </a:p>
          </p:txBody>
        </p:sp>
      </p:grpSp>
      <p:sp>
        <p:nvSpPr>
          <p:cNvPr id="7" name="TextBox 6"/>
          <p:cNvSpPr txBox="1"/>
          <p:nvPr/>
        </p:nvSpPr>
        <p:spPr>
          <a:xfrm>
            <a:off x="1659370" y="457200"/>
            <a:ext cx="5503430" cy="523220"/>
          </a:xfrm>
          <a:prstGeom prst="rect">
            <a:avLst/>
          </a:prstGeom>
          <a:solidFill>
            <a:schemeClr val="tx1">
              <a:lumMod val="85000"/>
            </a:schemeClr>
          </a:solidFill>
          <a:ln>
            <a:solidFill>
              <a:schemeClr val="bg1">
                <a:lumMod val="95000"/>
                <a:lumOff val="5000"/>
              </a:schemeClr>
            </a:solidFill>
          </a:ln>
        </p:spPr>
        <p:txBody>
          <a:bodyPr wrap="none" rtlCol="0">
            <a:spAutoFit/>
          </a:bodyPr>
          <a:lstStyle/>
          <a:p>
            <a:r>
              <a:rPr lang="en-US" sz="2800" b="1" dirty="0" smtClean="0">
                <a:solidFill>
                  <a:srgbClr val="C00000"/>
                </a:solidFill>
              </a:rPr>
              <a:t>Urbanization in the 20</a:t>
            </a:r>
            <a:r>
              <a:rPr lang="en-US" sz="2800" b="1" baseline="30000" dirty="0" smtClean="0">
                <a:solidFill>
                  <a:srgbClr val="C00000"/>
                </a:solidFill>
              </a:rPr>
              <a:t>th</a:t>
            </a:r>
            <a:r>
              <a:rPr lang="en-US" sz="2800" b="1" dirty="0" smtClean="0">
                <a:solidFill>
                  <a:srgbClr val="C00000"/>
                </a:solidFill>
              </a:rPr>
              <a:t> Century</a:t>
            </a:r>
            <a:endParaRPr lang="en-US" sz="2800" b="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st-Andrew So. Key Biscayne.JPG"/>
          <p:cNvPicPr>
            <a:picLocks noChangeAspect="1"/>
          </p:cNvPicPr>
          <p:nvPr/>
        </p:nvPicPr>
        <p:blipFill>
          <a:blip r:embed="rId3" cstate="print"/>
          <a:stretch>
            <a:fillRect/>
          </a:stretch>
        </p:blipFill>
        <p:spPr>
          <a:xfrm>
            <a:off x="4724400" y="3917855"/>
            <a:ext cx="4191000" cy="2656682"/>
          </a:xfrm>
          <a:prstGeom prst="rect">
            <a:avLst/>
          </a:prstGeom>
        </p:spPr>
      </p:pic>
      <p:pic>
        <p:nvPicPr>
          <p:cNvPr id="7" name="Picture 6" descr="Pre-Andrew So. Key Biscayne.JPG"/>
          <p:cNvPicPr>
            <a:picLocks noChangeAspect="1"/>
          </p:cNvPicPr>
          <p:nvPr/>
        </p:nvPicPr>
        <p:blipFill>
          <a:blip r:embed="rId4" cstate="print"/>
          <a:stretch>
            <a:fillRect/>
          </a:stretch>
        </p:blipFill>
        <p:spPr>
          <a:xfrm>
            <a:off x="76200" y="3886200"/>
            <a:ext cx="4365004" cy="2700528"/>
          </a:xfrm>
          <a:prstGeom prst="rect">
            <a:avLst/>
          </a:prstGeom>
        </p:spPr>
      </p:pic>
      <p:pic>
        <p:nvPicPr>
          <p:cNvPr id="30722" name="Picture 2"/>
          <p:cNvPicPr>
            <a:picLocks noChangeAspect="1" noChangeArrowheads="1"/>
          </p:cNvPicPr>
          <p:nvPr/>
        </p:nvPicPr>
        <p:blipFill>
          <a:blip r:embed="rId5" cstate="print"/>
          <a:srcRect/>
          <a:stretch>
            <a:fillRect/>
          </a:stretch>
        </p:blipFill>
        <p:spPr bwMode="auto">
          <a:xfrm>
            <a:off x="152400" y="152400"/>
            <a:ext cx="4324493" cy="3671888"/>
          </a:xfrm>
          <a:prstGeom prst="rect">
            <a:avLst/>
          </a:prstGeom>
          <a:noFill/>
          <a:ln w="9525">
            <a:noFill/>
            <a:miter lim="800000"/>
            <a:headEnd/>
            <a:tailEnd/>
          </a:ln>
        </p:spPr>
      </p:pic>
      <p:sp>
        <p:nvSpPr>
          <p:cNvPr id="9" name="TextBox 8"/>
          <p:cNvSpPr txBox="1"/>
          <p:nvPr/>
        </p:nvSpPr>
        <p:spPr>
          <a:xfrm>
            <a:off x="4724400" y="304800"/>
            <a:ext cx="4191000" cy="3231654"/>
          </a:xfrm>
          <a:prstGeom prst="rect">
            <a:avLst/>
          </a:prstGeom>
          <a:solidFill>
            <a:schemeClr val="tx1">
              <a:lumMod val="85000"/>
            </a:schemeClr>
          </a:solidFill>
        </p:spPr>
        <p:txBody>
          <a:bodyPr wrap="square" rtlCol="0">
            <a:spAutoFit/>
          </a:bodyPr>
          <a:lstStyle/>
          <a:p>
            <a:pPr algn="ctr"/>
            <a:r>
              <a:rPr lang="en-US" sz="2800" b="1" dirty="0" smtClean="0">
                <a:solidFill>
                  <a:srgbClr val="C00000"/>
                </a:solidFill>
              </a:rPr>
              <a:t>Hurricane Andrew August 1992</a:t>
            </a:r>
          </a:p>
          <a:p>
            <a:pPr algn="ctr"/>
            <a:endParaRPr lang="en-US" sz="2800" b="1" dirty="0" smtClean="0">
              <a:solidFill>
                <a:srgbClr val="C00000"/>
              </a:solidFill>
            </a:endParaRPr>
          </a:p>
          <a:p>
            <a:pPr marL="514350" indent="-514350">
              <a:buAutoNum type="arabicPeriod"/>
            </a:pPr>
            <a:r>
              <a:rPr lang="en-US" sz="2400" b="1" dirty="0" smtClean="0">
                <a:solidFill>
                  <a:schemeClr val="bg1"/>
                </a:solidFill>
              </a:rPr>
              <a:t>Leveled Australian pine forest on southern end of island.</a:t>
            </a:r>
          </a:p>
          <a:p>
            <a:pPr marL="514350" indent="-514350">
              <a:buAutoNum type="arabicPeriod"/>
            </a:pPr>
            <a:r>
              <a:rPr lang="en-US" sz="2400" b="1" dirty="0" smtClean="0">
                <a:solidFill>
                  <a:schemeClr val="bg1"/>
                </a:solidFill>
              </a:rPr>
              <a:t>Presented opportunities for restoration</a:t>
            </a:r>
            <a:endParaRPr lang="en-US" sz="28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5943600" y="2286000"/>
            <a:ext cx="2928536" cy="2280991"/>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6096000" y="4648200"/>
            <a:ext cx="2710543" cy="2057400"/>
          </a:xfrm>
          <a:prstGeom prst="rect">
            <a:avLst/>
          </a:prstGeom>
          <a:noFill/>
          <a:ln w="9525">
            <a:noFill/>
            <a:miter lim="800000"/>
            <a:headEnd/>
            <a:tailEnd/>
          </a:ln>
        </p:spPr>
      </p:pic>
      <p:pic>
        <p:nvPicPr>
          <p:cNvPr id="18436" name="Picture 4"/>
          <p:cNvPicPr>
            <a:picLocks noChangeAspect="1" noChangeArrowheads="1"/>
          </p:cNvPicPr>
          <p:nvPr/>
        </p:nvPicPr>
        <p:blipFill>
          <a:blip r:embed="rId5" cstate="print"/>
          <a:srcRect/>
          <a:stretch>
            <a:fillRect/>
          </a:stretch>
        </p:blipFill>
        <p:spPr bwMode="auto">
          <a:xfrm>
            <a:off x="6019800" y="152400"/>
            <a:ext cx="2819400" cy="2060127"/>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l="49289" t="2797" r="3318" b="13287"/>
          <a:stretch>
            <a:fillRect/>
          </a:stretch>
        </p:blipFill>
        <p:spPr bwMode="auto">
          <a:xfrm>
            <a:off x="3124200" y="3688080"/>
            <a:ext cx="2514600" cy="3017520"/>
          </a:xfrm>
          <a:prstGeom prst="rect">
            <a:avLst/>
          </a:prstGeom>
          <a:noFill/>
          <a:ln w="9525">
            <a:noFill/>
            <a:miter lim="800000"/>
            <a:headEnd/>
            <a:tailEnd/>
          </a:ln>
        </p:spPr>
      </p:pic>
      <p:pic>
        <p:nvPicPr>
          <p:cNvPr id="9" name="Picture 8" descr="we167.jpg"/>
          <p:cNvPicPr>
            <a:picLocks noChangeAspect="1"/>
          </p:cNvPicPr>
          <p:nvPr/>
        </p:nvPicPr>
        <p:blipFill>
          <a:blip r:embed="rId7" cstate="print"/>
          <a:stretch>
            <a:fillRect/>
          </a:stretch>
        </p:blipFill>
        <p:spPr>
          <a:xfrm>
            <a:off x="18472" y="4024740"/>
            <a:ext cx="2971800" cy="2352675"/>
          </a:xfrm>
          <a:prstGeom prst="rect">
            <a:avLst/>
          </a:prstGeom>
        </p:spPr>
      </p:pic>
      <p:sp>
        <p:nvSpPr>
          <p:cNvPr id="10" name="TextBox 9"/>
          <p:cNvSpPr txBox="1"/>
          <p:nvPr/>
        </p:nvSpPr>
        <p:spPr>
          <a:xfrm>
            <a:off x="228600" y="152400"/>
            <a:ext cx="5638800" cy="3508653"/>
          </a:xfrm>
          <a:prstGeom prst="rect">
            <a:avLst/>
          </a:prstGeom>
          <a:solidFill>
            <a:schemeClr val="tx1">
              <a:lumMod val="85000"/>
            </a:schemeClr>
          </a:solidFill>
          <a:ln>
            <a:solidFill>
              <a:schemeClr val="bg1"/>
            </a:solidFill>
          </a:ln>
        </p:spPr>
        <p:txBody>
          <a:bodyPr wrap="square" rtlCol="0">
            <a:spAutoFit/>
          </a:bodyPr>
          <a:lstStyle/>
          <a:p>
            <a:pPr algn="ctr"/>
            <a:r>
              <a:rPr lang="en-US" sz="2400" b="1" dirty="0" smtClean="0">
                <a:solidFill>
                  <a:srgbClr val="C00000"/>
                </a:solidFill>
              </a:rPr>
              <a:t>Restoration in Bill </a:t>
            </a:r>
            <a:r>
              <a:rPr lang="en-US" sz="2400" b="1" dirty="0" err="1" smtClean="0">
                <a:solidFill>
                  <a:srgbClr val="C00000"/>
                </a:solidFill>
              </a:rPr>
              <a:t>Baggs</a:t>
            </a:r>
            <a:r>
              <a:rPr lang="en-US" sz="2400" b="1" dirty="0" smtClean="0">
                <a:solidFill>
                  <a:srgbClr val="C00000"/>
                </a:solidFill>
              </a:rPr>
              <a:t> Park</a:t>
            </a:r>
          </a:p>
          <a:p>
            <a:pPr marL="342900" indent="-342900">
              <a:buAutoNum type="arabicPeriod"/>
            </a:pPr>
            <a:endParaRPr lang="en-US" dirty="0" smtClean="0"/>
          </a:p>
          <a:p>
            <a:pPr marL="342900" indent="-342900">
              <a:buAutoNum type="arabicPeriod"/>
            </a:pPr>
            <a:r>
              <a:rPr lang="en-US" sz="2000" dirty="0" smtClean="0">
                <a:solidFill>
                  <a:schemeClr val="bg1"/>
                </a:solidFill>
              </a:rPr>
              <a:t>Restoration of mangrove forest, freshwater wetlands, and fore-dune communities  was completed with good success.</a:t>
            </a:r>
          </a:p>
          <a:p>
            <a:pPr marL="342900" indent="-342900">
              <a:buAutoNum type="arabicPeriod"/>
            </a:pPr>
            <a:endParaRPr lang="en-US" sz="2000" dirty="0" smtClean="0">
              <a:solidFill>
                <a:schemeClr val="bg1"/>
              </a:solidFill>
            </a:endParaRPr>
          </a:p>
          <a:p>
            <a:pPr marL="342900" indent="-342900">
              <a:buAutoNum type="arabicPeriod"/>
            </a:pPr>
            <a:r>
              <a:rPr lang="en-US" sz="2000" dirty="0" smtClean="0">
                <a:solidFill>
                  <a:schemeClr val="bg1"/>
                </a:solidFill>
              </a:rPr>
              <a:t>Restoration of palmetto scrub ecosystem (lower left) buried under filled land was not attempted. Instead, Australian pines were replaced by several transitional &amp; upland tree species (below, center).</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733800" y="4800600"/>
            <a:ext cx="1752401" cy="1828800"/>
            <a:chOff x="4191000" y="4953000"/>
            <a:chExt cx="1295400" cy="1447800"/>
          </a:xfrm>
        </p:grpSpPr>
        <p:sp>
          <p:nvSpPr>
            <p:cNvPr id="7" name="Oval 6"/>
            <p:cNvSpPr/>
            <p:nvPr/>
          </p:nvSpPr>
          <p:spPr>
            <a:xfrm>
              <a:off x="4191000" y="4953000"/>
              <a:ext cx="1295400" cy="14478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359930" y="5486400"/>
              <a:ext cx="957686" cy="292388"/>
            </a:xfrm>
            <a:prstGeom prst="rect">
              <a:avLst/>
            </a:prstGeom>
            <a:noFill/>
          </p:spPr>
          <p:txBody>
            <a:bodyPr wrap="none" rtlCol="0">
              <a:spAutoFit/>
            </a:bodyPr>
            <a:lstStyle/>
            <a:p>
              <a:pPr algn="ctr"/>
              <a:r>
                <a:rPr lang="en-US" dirty="0" smtClean="0">
                  <a:solidFill>
                    <a:schemeClr val="bg1"/>
                  </a:solidFill>
                </a:rPr>
                <a:t>Vegetation</a:t>
              </a:r>
              <a:endParaRPr lang="en-US" dirty="0">
                <a:solidFill>
                  <a:schemeClr val="bg1"/>
                </a:solidFill>
              </a:endParaRPr>
            </a:p>
          </p:txBody>
        </p:sp>
      </p:grpSp>
      <p:grpSp>
        <p:nvGrpSpPr>
          <p:cNvPr id="16" name="Group 15"/>
          <p:cNvGrpSpPr/>
          <p:nvPr/>
        </p:nvGrpSpPr>
        <p:grpSpPr>
          <a:xfrm>
            <a:off x="3733800" y="2057400"/>
            <a:ext cx="1600200" cy="1752600"/>
            <a:chOff x="3962400" y="2667000"/>
            <a:chExt cx="1600200" cy="1752600"/>
          </a:xfrm>
        </p:grpSpPr>
        <p:sp>
          <p:nvSpPr>
            <p:cNvPr id="6" name="Oval 5"/>
            <p:cNvSpPr/>
            <p:nvPr/>
          </p:nvSpPr>
          <p:spPr>
            <a:xfrm>
              <a:off x="3962400" y="2667000"/>
              <a:ext cx="1600200" cy="17526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62400" y="3200400"/>
              <a:ext cx="1569397" cy="646331"/>
            </a:xfrm>
            <a:prstGeom prst="rect">
              <a:avLst/>
            </a:prstGeom>
            <a:noFill/>
          </p:spPr>
          <p:txBody>
            <a:bodyPr wrap="square" rtlCol="0">
              <a:spAutoFit/>
            </a:bodyPr>
            <a:lstStyle/>
            <a:p>
              <a:pPr algn="ctr"/>
              <a:r>
                <a:rPr lang="en-US" dirty="0" smtClean="0">
                  <a:solidFill>
                    <a:schemeClr val="bg1"/>
                  </a:solidFill>
                </a:rPr>
                <a:t>Regional Seed Pool</a:t>
              </a:r>
              <a:endParaRPr lang="en-US" dirty="0">
                <a:solidFill>
                  <a:schemeClr val="bg1"/>
                </a:solidFill>
              </a:endParaRPr>
            </a:p>
          </p:txBody>
        </p:sp>
      </p:grpSp>
      <p:grpSp>
        <p:nvGrpSpPr>
          <p:cNvPr id="36" name="Group 35"/>
          <p:cNvGrpSpPr/>
          <p:nvPr/>
        </p:nvGrpSpPr>
        <p:grpSpPr>
          <a:xfrm>
            <a:off x="3505200" y="3733800"/>
            <a:ext cx="2209800" cy="1143000"/>
            <a:chOff x="3505200" y="3733800"/>
            <a:chExt cx="2209800" cy="1143000"/>
          </a:xfrm>
        </p:grpSpPr>
        <p:sp>
          <p:nvSpPr>
            <p:cNvPr id="17" name="Up Arrow 16"/>
            <p:cNvSpPr/>
            <p:nvPr/>
          </p:nvSpPr>
          <p:spPr>
            <a:xfrm rot="10800000">
              <a:off x="4267200" y="3733800"/>
              <a:ext cx="609600" cy="1143000"/>
            </a:xfrm>
            <a:prstGeom prst="up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0" name="TextBox 19"/>
            <p:cNvSpPr txBox="1"/>
            <p:nvPr/>
          </p:nvSpPr>
          <p:spPr>
            <a:xfrm>
              <a:off x="3505200" y="4038600"/>
              <a:ext cx="2209800" cy="461665"/>
            </a:xfrm>
            <a:prstGeom prst="rect">
              <a:avLst/>
            </a:prstGeom>
            <a:solidFill>
              <a:schemeClr val="tx1"/>
            </a:solidFill>
            <a:ln>
              <a:solidFill>
                <a:schemeClr val="bg1"/>
              </a:solidFill>
            </a:ln>
          </p:spPr>
          <p:txBody>
            <a:bodyPr wrap="square" rtlCol="0">
              <a:spAutoFit/>
            </a:bodyPr>
            <a:lstStyle/>
            <a:p>
              <a:pPr algn="ctr"/>
              <a:r>
                <a:rPr lang="en-US" sz="1200" dirty="0" smtClean="0">
                  <a:solidFill>
                    <a:srgbClr val="FF0000"/>
                  </a:solidFill>
                </a:rPr>
                <a:t>Natural Dispersal &amp; Colonization Processes</a:t>
              </a:r>
              <a:endParaRPr lang="en-US" sz="1200" dirty="0">
                <a:solidFill>
                  <a:srgbClr val="FF0000"/>
                </a:solidFill>
              </a:endParaRPr>
            </a:p>
          </p:txBody>
        </p:sp>
      </p:grpSp>
      <p:grpSp>
        <p:nvGrpSpPr>
          <p:cNvPr id="37" name="Group 36"/>
          <p:cNvGrpSpPr/>
          <p:nvPr/>
        </p:nvGrpSpPr>
        <p:grpSpPr>
          <a:xfrm>
            <a:off x="3894698" y="2810485"/>
            <a:ext cx="3039502" cy="2761029"/>
            <a:chOff x="3894698" y="2810485"/>
            <a:chExt cx="3039502" cy="2761029"/>
          </a:xfrm>
        </p:grpSpPr>
        <p:sp>
          <p:nvSpPr>
            <p:cNvPr id="19" name="Circular Arrow 18"/>
            <p:cNvSpPr/>
            <p:nvPr/>
          </p:nvSpPr>
          <p:spPr>
            <a:xfrm rot="5235450">
              <a:off x="3953485" y="2751698"/>
              <a:ext cx="2761029" cy="2878604"/>
            </a:xfrm>
            <a:prstGeom prst="circular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p:cNvSpPr txBox="1"/>
            <p:nvPr/>
          </p:nvSpPr>
          <p:spPr>
            <a:xfrm>
              <a:off x="5867400" y="3886200"/>
              <a:ext cx="1066800" cy="276999"/>
            </a:xfrm>
            <a:prstGeom prst="rect">
              <a:avLst/>
            </a:prstGeom>
            <a:solidFill>
              <a:schemeClr val="tx1"/>
            </a:solidFill>
            <a:ln>
              <a:solidFill>
                <a:schemeClr val="bg1"/>
              </a:solidFill>
            </a:ln>
          </p:spPr>
          <p:txBody>
            <a:bodyPr wrap="square" rtlCol="0">
              <a:spAutoFit/>
            </a:bodyPr>
            <a:lstStyle/>
            <a:p>
              <a:pPr algn="ctr"/>
              <a:r>
                <a:rPr lang="en-US" sz="1200" dirty="0" smtClean="0">
                  <a:solidFill>
                    <a:srgbClr val="FF0000"/>
                  </a:solidFill>
                </a:rPr>
                <a:t>Planting</a:t>
              </a:r>
              <a:endParaRPr lang="en-US" sz="1200" dirty="0">
                <a:solidFill>
                  <a:srgbClr val="FF0000"/>
                </a:solidFill>
              </a:endParaRPr>
            </a:p>
          </p:txBody>
        </p:sp>
      </p:grpSp>
      <p:grpSp>
        <p:nvGrpSpPr>
          <p:cNvPr id="38" name="Group 37"/>
          <p:cNvGrpSpPr/>
          <p:nvPr/>
        </p:nvGrpSpPr>
        <p:grpSpPr>
          <a:xfrm>
            <a:off x="5188767" y="838200"/>
            <a:ext cx="3040833" cy="1851376"/>
            <a:chOff x="5188767" y="838200"/>
            <a:chExt cx="3040833" cy="1851376"/>
          </a:xfrm>
        </p:grpSpPr>
        <p:grpSp>
          <p:nvGrpSpPr>
            <p:cNvPr id="15" name="Group 14"/>
            <p:cNvGrpSpPr/>
            <p:nvPr/>
          </p:nvGrpSpPr>
          <p:grpSpPr>
            <a:xfrm>
              <a:off x="6705600" y="838200"/>
              <a:ext cx="1524000" cy="1600200"/>
              <a:chOff x="6324600" y="1143000"/>
              <a:chExt cx="1524000" cy="1600200"/>
            </a:xfrm>
          </p:grpSpPr>
          <p:sp>
            <p:nvSpPr>
              <p:cNvPr id="4" name="Oval 3"/>
              <p:cNvSpPr/>
              <p:nvPr/>
            </p:nvSpPr>
            <p:spPr>
              <a:xfrm>
                <a:off x="6324600" y="1143000"/>
                <a:ext cx="1524000" cy="16002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66165" y="1620980"/>
                <a:ext cx="1437092" cy="646331"/>
              </a:xfrm>
              <a:prstGeom prst="rect">
                <a:avLst/>
              </a:prstGeom>
              <a:noFill/>
            </p:spPr>
            <p:txBody>
              <a:bodyPr wrap="square" rtlCol="0">
                <a:spAutoFit/>
              </a:bodyPr>
              <a:lstStyle/>
              <a:p>
                <a:pPr algn="ctr"/>
                <a:r>
                  <a:rPr lang="en-US" dirty="0" smtClean="0">
                    <a:solidFill>
                      <a:schemeClr val="bg1"/>
                    </a:solidFill>
                  </a:rPr>
                  <a:t>Non-native Plants</a:t>
                </a:r>
                <a:endParaRPr lang="en-US" dirty="0">
                  <a:solidFill>
                    <a:schemeClr val="bg1"/>
                  </a:solidFill>
                </a:endParaRPr>
              </a:p>
            </p:txBody>
          </p:sp>
        </p:grpSp>
        <p:sp>
          <p:nvSpPr>
            <p:cNvPr id="23" name="Up Arrow 22"/>
            <p:cNvSpPr/>
            <p:nvPr/>
          </p:nvSpPr>
          <p:spPr>
            <a:xfrm rot="14548944">
              <a:off x="5734375" y="1534368"/>
              <a:ext cx="609600" cy="1700815"/>
            </a:xfrm>
            <a:prstGeom prst="up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609600" y="685800"/>
            <a:ext cx="3332078" cy="1821328"/>
            <a:chOff x="609600" y="685800"/>
            <a:chExt cx="3332078" cy="1821328"/>
          </a:xfrm>
        </p:grpSpPr>
        <p:grpSp>
          <p:nvGrpSpPr>
            <p:cNvPr id="13" name="Group 12"/>
            <p:cNvGrpSpPr/>
            <p:nvPr/>
          </p:nvGrpSpPr>
          <p:grpSpPr>
            <a:xfrm>
              <a:off x="609600" y="685800"/>
              <a:ext cx="1691398" cy="1676400"/>
              <a:chOff x="1219200" y="1371600"/>
              <a:chExt cx="1691398" cy="1676400"/>
            </a:xfrm>
          </p:grpSpPr>
          <p:sp>
            <p:nvSpPr>
              <p:cNvPr id="5" name="Oval 4"/>
              <p:cNvSpPr/>
              <p:nvPr/>
            </p:nvSpPr>
            <p:spPr>
              <a:xfrm>
                <a:off x="1219200" y="1371600"/>
                <a:ext cx="1676400" cy="16764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95400" y="1905000"/>
                <a:ext cx="1615198" cy="646331"/>
              </a:xfrm>
              <a:prstGeom prst="rect">
                <a:avLst/>
              </a:prstGeom>
              <a:noFill/>
            </p:spPr>
            <p:txBody>
              <a:bodyPr wrap="square" rtlCol="0">
                <a:spAutoFit/>
              </a:bodyPr>
              <a:lstStyle/>
              <a:p>
                <a:pPr algn="ctr"/>
                <a:r>
                  <a:rPr lang="en-US" dirty="0" smtClean="0">
                    <a:solidFill>
                      <a:schemeClr val="bg1"/>
                    </a:solidFill>
                  </a:rPr>
                  <a:t>Native Seed Pool</a:t>
                </a:r>
                <a:endParaRPr lang="en-US" dirty="0">
                  <a:solidFill>
                    <a:schemeClr val="bg1"/>
                  </a:solidFill>
                </a:endParaRPr>
              </a:p>
            </p:txBody>
          </p:sp>
        </p:grpSp>
        <p:sp>
          <p:nvSpPr>
            <p:cNvPr id="24" name="Up Arrow 23"/>
            <p:cNvSpPr/>
            <p:nvPr/>
          </p:nvSpPr>
          <p:spPr>
            <a:xfrm rot="6654373">
              <a:off x="2731500" y="1296950"/>
              <a:ext cx="609600" cy="1810756"/>
            </a:xfrm>
            <a:prstGeom prst="up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5410200" y="5410200"/>
            <a:ext cx="2362200" cy="685800"/>
            <a:chOff x="5410200" y="5410200"/>
            <a:chExt cx="2362200" cy="685800"/>
          </a:xfrm>
          <a:solidFill>
            <a:schemeClr val="tx1"/>
          </a:solidFill>
        </p:grpSpPr>
        <p:sp>
          <p:nvSpPr>
            <p:cNvPr id="28" name="Up Arrow 27"/>
            <p:cNvSpPr/>
            <p:nvPr/>
          </p:nvSpPr>
          <p:spPr>
            <a:xfrm rot="16200000">
              <a:off x="6248400" y="4572000"/>
              <a:ext cx="685800" cy="2362200"/>
            </a:xfrm>
            <a:prstGeom prst="up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562600" y="5590401"/>
              <a:ext cx="2133600" cy="276999"/>
            </a:xfrm>
            <a:prstGeom prst="rect">
              <a:avLst/>
            </a:prstGeom>
            <a:grpFill/>
            <a:ln>
              <a:noFill/>
            </a:ln>
          </p:spPr>
          <p:txBody>
            <a:bodyPr wrap="square" rtlCol="0">
              <a:spAutoFit/>
            </a:bodyPr>
            <a:lstStyle/>
            <a:p>
              <a:pPr algn="ctr"/>
              <a:r>
                <a:rPr lang="en-US" sz="1200" dirty="0" smtClean="0">
                  <a:solidFill>
                    <a:srgbClr val="FF0000"/>
                  </a:solidFill>
                </a:rPr>
                <a:t>Vegetation Management</a:t>
              </a:r>
              <a:endParaRPr lang="en-US" sz="1200" dirty="0">
                <a:solidFill>
                  <a:srgbClr val="FF0000"/>
                </a:solidFill>
              </a:endParaRPr>
            </a:p>
          </p:txBody>
        </p:sp>
      </p:grpSp>
      <p:grpSp>
        <p:nvGrpSpPr>
          <p:cNvPr id="31" name="Group 30"/>
          <p:cNvGrpSpPr/>
          <p:nvPr/>
        </p:nvGrpSpPr>
        <p:grpSpPr>
          <a:xfrm>
            <a:off x="5334000" y="6019800"/>
            <a:ext cx="2362200" cy="685800"/>
            <a:chOff x="5562600" y="6019800"/>
            <a:chExt cx="2362200" cy="685800"/>
          </a:xfrm>
          <a:solidFill>
            <a:schemeClr val="tx1"/>
          </a:solidFill>
        </p:grpSpPr>
        <p:sp>
          <p:nvSpPr>
            <p:cNvPr id="29" name="Up Arrow 28"/>
            <p:cNvSpPr/>
            <p:nvPr/>
          </p:nvSpPr>
          <p:spPr>
            <a:xfrm rot="16200000">
              <a:off x="6400800" y="5181600"/>
              <a:ext cx="685800" cy="2362200"/>
            </a:xfrm>
            <a:prstGeom prst="up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952478" y="6216590"/>
              <a:ext cx="1752600" cy="276999"/>
            </a:xfrm>
            <a:prstGeom prst="rect">
              <a:avLst/>
            </a:prstGeom>
            <a:grpFill/>
            <a:ln>
              <a:noFill/>
            </a:ln>
          </p:spPr>
          <p:txBody>
            <a:bodyPr wrap="square" rtlCol="0">
              <a:spAutoFit/>
            </a:bodyPr>
            <a:lstStyle/>
            <a:p>
              <a:pPr algn="ctr"/>
              <a:r>
                <a:rPr lang="en-US" sz="1200" dirty="0" smtClean="0">
                  <a:solidFill>
                    <a:srgbClr val="FF0000"/>
                  </a:solidFill>
                </a:rPr>
                <a:t>Natural Disturbance</a:t>
              </a:r>
              <a:endParaRPr lang="en-US" sz="1200" dirty="0">
                <a:solidFill>
                  <a:srgbClr val="FF0000"/>
                </a:solidFill>
              </a:endParaRPr>
            </a:p>
          </p:txBody>
        </p:sp>
      </p:grpSp>
      <p:grpSp>
        <p:nvGrpSpPr>
          <p:cNvPr id="35" name="Group 34"/>
          <p:cNvGrpSpPr/>
          <p:nvPr/>
        </p:nvGrpSpPr>
        <p:grpSpPr>
          <a:xfrm>
            <a:off x="1219200" y="6019800"/>
            <a:ext cx="2590800" cy="609600"/>
            <a:chOff x="1676400" y="5791200"/>
            <a:chExt cx="2133600" cy="609600"/>
          </a:xfrm>
          <a:solidFill>
            <a:schemeClr val="tx1"/>
          </a:solidFill>
        </p:grpSpPr>
        <p:sp>
          <p:nvSpPr>
            <p:cNvPr id="32" name="Right Arrow 31"/>
            <p:cNvSpPr/>
            <p:nvPr/>
          </p:nvSpPr>
          <p:spPr>
            <a:xfrm>
              <a:off x="1676400" y="5791200"/>
              <a:ext cx="2133600" cy="609600"/>
            </a:xfrm>
            <a:prstGeom prst="right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752600" y="5961356"/>
              <a:ext cx="1905000" cy="276999"/>
            </a:xfrm>
            <a:prstGeom prst="rect">
              <a:avLst/>
            </a:prstGeom>
            <a:grpFill/>
            <a:ln>
              <a:noFill/>
            </a:ln>
          </p:spPr>
          <p:txBody>
            <a:bodyPr wrap="square" rtlCol="0">
              <a:spAutoFit/>
            </a:bodyPr>
            <a:lstStyle/>
            <a:p>
              <a:pPr algn="ctr"/>
              <a:r>
                <a:rPr lang="en-US" sz="1200" dirty="0" smtClean="0">
                  <a:solidFill>
                    <a:srgbClr val="FF0000"/>
                  </a:solidFill>
                </a:rPr>
                <a:t>Substrate/</a:t>
              </a:r>
              <a:r>
                <a:rPr lang="en-US" sz="1200" dirty="0" err="1" smtClean="0">
                  <a:solidFill>
                    <a:srgbClr val="FF0000"/>
                  </a:solidFill>
                </a:rPr>
                <a:t>Physiography</a:t>
              </a:r>
              <a:endParaRPr lang="en-US" sz="1200" dirty="0">
                <a:solidFill>
                  <a:srgbClr val="FF0000"/>
                </a:solidFill>
              </a:endParaRPr>
            </a:p>
          </p:txBody>
        </p:sp>
      </p:grpSp>
      <p:grpSp>
        <p:nvGrpSpPr>
          <p:cNvPr id="34" name="Group 33"/>
          <p:cNvGrpSpPr/>
          <p:nvPr/>
        </p:nvGrpSpPr>
        <p:grpSpPr>
          <a:xfrm>
            <a:off x="1066800" y="5334000"/>
            <a:ext cx="2667000" cy="685800"/>
            <a:chOff x="1447800" y="5105400"/>
            <a:chExt cx="2362200" cy="533400"/>
          </a:xfrm>
          <a:solidFill>
            <a:schemeClr val="tx1"/>
          </a:solidFill>
        </p:grpSpPr>
        <p:sp>
          <p:nvSpPr>
            <p:cNvPr id="33" name="Up Arrow 32"/>
            <p:cNvSpPr/>
            <p:nvPr/>
          </p:nvSpPr>
          <p:spPr>
            <a:xfrm rot="5400000">
              <a:off x="2362200" y="4191000"/>
              <a:ext cx="533400" cy="2362200"/>
            </a:xfrm>
            <a:prstGeom prst="upArrow">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600200" y="5257801"/>
              <a:ext cx="1752600" cy="215444"/>
            </a:xfrm>
            <a:prstGeom prst="rect">
              <a:avLst/>
            </a:prstGeom>
            <a:grpFill/>
            <a:ln>
              <a:noFill/>
            </a:ln>
          </p:spPr>
          <p:txBody>
            <a:bodyPr wrap="square" rtlCol="0">
              <a:spAutoFit/>
            </a:bodyPr>
            <a:lstStyle/>
            <a:p>
              <a:pPr algn="ctr"/>
              <a:r>
                <a:rPr lang="en-US" sz="1200" dirty="0" smtClean="0">
                  <a:solidFill>
                    <a:srgbClr val="FF0000"/>
                  </a:solidFill>
                </a:rPr>
                <a:t>Climate/water regime</a:t>
              </a:r>
              <a:endParaRPr lang="en-US" sz="1200" dirty="0">
                <a:solidFill>
                  <a:srgbClr val="FF0000"/>
                </a:solidFill>
              </a:endParaRPr>
            </a:p>
          </p:txBody>
        </p:sp>
      </p:grpSp>
      <p:sp>
        <p:nvSpPr>
          <p:cNvPr id="41" name="TextBox 40"/>
          <p:cNvSpPr txBox="1"/>
          <p:nvPr/>
        </p:nvSpPr>
        <p:spPr>
          <a:xfrm>
            <a:off x="2362200" y="152400"/>
            <a:ext cx="4191000" cy="1569660"/>
          </a:xfrm>
          <a:prstGeom prst="rect">
            <a:avLst/>
          </a:prstGeom>
          <a:solidFill>
            <a:schemeClr val="tx1">
              <a:lumMod val="85000"/>
            </a:schemeClr>
          </a:solidFill>
          <a:ln>
            <a:solidFill>
              <a:schemeClr val="bg1"/>
            </a:solidFill>
          </a:ln>
        </p:spPr>
        <p:txBody>
          <a:bodyPr wrap="square" rtlCol="0">
            <a:spAutoFit/>
          </a:bodyPr>
          <a:lstStyle/>
          <a:p>
            <a:pPr algn="ctr"/>
            <a:r>
              <a:rPr lang="en-US" sz="2400" b="1" dirty="0" smtClean="0">
                <a:solidFill>
                  <a:srgbClr val="C00000"/>
                </a:solidFill>
              </a:rPr>
              <a:t>All vegetation in the urban matrix is influenced by humans, the environment, and  ecological legacy</a:t>
            </a:r>
            <a:endParaRPr lang="en-US" sz="2400" b="1"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152400"/>
            <a:ext cx="4191000" cy="461665"/>
          </a:xfrm>
          <a:prstGeom prst="rect">
            <a:avLst/>
          </a:prstGeom>
          <a:solidFill>
            <a:schemeClr val="tx1">
              <a:lumMod val="85000"/>
            </a:schemeClr>
          </a:solidFill>
          <a:ln>
            <a:solidFill>
              <a:schemeClr val="bg1"/>
            </a:solidFill>
          </a:ln>
        </p:spPr>
        <p:txBody>
          <a:bodyPr wrap="square" rtlCol="0">
            <a:spAutoFit/>
          </a:bodyPr>
          <a:lstStyle/>
          <a:p>
            <a:pPr algn="ctr"/>
            <a:r>
              <a:rPr lang="en-US" sz="2400" b="1" dirty="0" smtClean="0">
                <a:solidFill>
                  <a:srgbClr val="C00000"/>
                </a:solidFill>
              </a:rPr>
              <a:t>Field &amp; Analytical Methods</a:t>
            </a:r>
            <a:endParaRPr lang="en-US" sz="2400" b="1" dirty="0">
              <a:solidFill>
                <a:srgbClr val="C00000"/>
              </a:solidFill>
            </a:endParaRPr>
          </a:p>
        </p:txBody>
      </p:sp>
      <p:sp>
        <p:nvSpPr>
          <p:cNvPr id="4" name="TextBox 3"/>
          <p:cNvSpPr txBox="1"/>
          <p:nvPr/>
        </p:nvSpPr>
        <p:spPr>
          <a:xfrm>
            <a:off x="152400" y="838736"/>
            <a:ext cx="5638800" cy="5940088"/>
          </a:xfrm>
          <a:prstGeom prst="rect">
            <a:avLst/>
          </a:prstGeom>
          <a:solidFill>
            <a:schemeClr val="tx1">
              <a:lumMod val="85000"/>
            </a:schemeClr>
          </a:solidFill>
        </p:spPr>
        <p:txBody>
          <a:bodyPr wrap="square" rtlCol="0">
            <a:spAutoFit/>
          </a:bodyPr>
          <a:lstStyle/>
          <a:p>
            <a:pPr marL="342900" indent="-342900">
              <a:buAutoNum type="arabicPeriod"/>
            </a:pPr>
            <a:r>
              <a:rPr lang="en-US" sz="2000" dirty="0" smtClean="0">
                <a:solidFill>
                  <a:schemeClr val="bg1"/>
                </a:solidFill>
              </a:rPr>
              <a:t>USDA Forest Inventory Analysis plot design, with plots randomly selected within mangroves, State Park, County recreational area, and Village of Key Biscayne.</a:t>
            </a:r>
          </a:p>
          <a:p>
            <a:pPr marL="342900" indent="-342900">
              <a:buAutoNum type="arabicPeriod"/>
            </a:pPr>
            <a:r>
              <a:rPr lang="en-US" sz="2000" dirty="0" smtClean="0">
                <a:solidFill>
                  <a:schemeClr val="bg1"/>
                </a:solidFill>
              </a:rPr>
              <a:t>Measured crown dimensions of each tree rooted in 7.32 m subplots, and recorded substrate at 4 locations per subplot.</a:t>
            </a:r>
          </a:p>
          <a:p>
            <a:pPr marL="342900" indent="-342900">
              <a:buAutoNum type="arabicPeriod"/>
            </a:pPr>
            <a:r>
              <a:rPr lang="en-US" sz="2000" dirty="0" smtClean="0">
                <a:solidFill>
                  <a:schemeClr val="bg1"/>
                </a:solidFill>
              </a:rPr>
              <a:t>In Village, determined landowner(s) for each selected plot, contacted them by mail for permission to sample, and followed up with phone calls.  Response rate was about 25%, with about 60% of responses positive.</a:t>
            </a:r>
          </a:p>
          <a:p>
            <a:pPr marL="342900" indent="-342900">
              <a:buAutoNum type="arabicPeriod"/>
            </a:pPr>
            <a:r>
              <a:rPr lang="en-US" sz="2000" dirty="0" smtClean="0">
                <a:solidFill>
                  <a:schemeClr val="bg1"/>
                </a:solidFill>
              </a:rPr>
              <a:t>Because of limitation on sampling in the Village, data were analyzed at the sub-plot level.</a:t>
            </a:r>
          </a:p>
          <a:p>
            <a:pPr marL="342900" indent="-342900">
              <a:buAutoNum type="arabicPeriod"/>
            </a:pPr>
            <a:r>
              <a:rPr lang="en-US" sz="2000" dirty="0" smtClean="0">
                <a:solidFill>
                  <a:schemeClr val="bg1"/>
                </a:solidFill>
              </a:rPr>
              <a:t>Used descriptive statistics, reciprocal averaging ordination and gradient analysis techniques to examine forest composition and structure.</a:t>
            </a:r>
            <a:endParaRPr lang="en-US" sz="2000" dirty="0">
              <a:solidFill>
                <a:schemeClr val="bg1"/>
              </a:solidFill>
            </a:endParaRPr>
          </a:p>
        </p:txBody>
      </p:sp>
      <p:pic>
        <p:nvPicPr>
          <p:cNvPr id="66561" name="Picture 1"/>
          <p:cNvPicPr>
            <a:picLocks noChangeAspect="1" noChangeArrowheads="1"/>
          </p:cNvPicPr>
          <p:nvPr/>
        </p:nvPicPr>
        <p:blipFill>
          <a:blip r:embed="rId3" cstate="print"/>
          <a:srcRect/>
          <a:stretch>
            <a:fillRect/>
          </a:stretch>
        </p:blipFill>
        <p:spPr bwMode="auto">
          <a:xfrm>
            <a:off x="5943600" y="914400"/>
            <a:ext cx="2990850" cy="398780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4234</TotalTime>
  <Words>1599</Words>
  <Application>Microsoft Office PowerPoint</Application>
  <PresentationFormat>On-screen Show (4:3)</PresentationFormat>
  <Paragraphs>198</Paragraphs>
  <Slides>15</Slides>
  <Notes>15</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15</vt:i4>
      </vt:variant>
    </vt:vector>
  </HeadingPairs>
  <TitlesOfParts>
    <vt:vector size="19" baseType="lpstr">
      <vt:lpstr>Apex</vt:lpstr>
      <vt:lpstr>Digital Dots</vt:lpstr>
      <vt:lpstr>1_Apex</vt:lpstr>
      <vt:lpstr>Graph</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dc:creator>
  <cp:lastModifiedBy>Michael S Ross</cp:lastModifiedBy>
  <cp:revision>165</cp:revision>
  <dcterms:created xsi:type="dcterms:W3CDTF">2011-07-31T13:55:04Z</dcterms:created>
  <dcterms:modified xsi:type="dcterms:W3CDTF">2012-03-21T21:37:31Z</dcterms:modified>
</cp:coreProperties>
</file>