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161" r:id="rId1"/>
  </p:sldMasterIdLst>
  <p:notesMasterIdLst>
    <p:notesMasterId r:id="rId25"/>
  </p:notesMasterIdLst>
  <p:sldIdLst>
    <p:sldId id="256" r:id="rId2"/>
    <p:sldId id="278" r:id="rId3"/>
    <p:sldId id="279" r:id="rId4"/>
    <p:sldId id="258" r:id="rId5"/>
    <p:sldId id="259" r:id="rId6"/>
    <p:sldId id="266" r:id="rId7"/>
    <p:sldId id="271" r:id="rId8"/>
    <p:sldId id="267" r:id="rId9"/>
    <p:sldId id="268" r:id="rId10"/>
    <p:sldId id="261" r:id="rId11"/>
    <p:sldId id="283" r:id="rId12"/>
    <p:sldId id="270" r:id="rId13"/>
    <p:sldId id="260" r:id="rId14"/>
    <p:sldId id="273" r:id="rId15"/>
    <p:sldId id="280" r:id="rId16"/>
    <p:sldId id="277" r:id="rId17"/>
    <p:sldId id="274" r:id="rId18"/>
    <p:sldId id="275" r:id="rId19"/>
    <p:sldId id="285" r:id="rId20"/>
    <p:sldId id="276" r:id="rId21"/>
    <p:sldId id="272" r:id="rId22"/>
    <p:sldId id="265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C51D6-1B29-A640-9E85-2BFA9A5C2951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DE80E-C476-E741-A269-7C2AB8210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Sometimes it will seem that </a:t>
            </a:r>
            <a:r>
              <a:rPr lang="en-US" dirty="0" err="1" smtClean="0"/>
              <a:t>im</a:t>
            </a:r>
            <a:r>
              <a:rPr lang="en-US" dirty="0" smtClean="0"/>
              <a:t> not talking about local “food” but I am, we need to think about our locality</a:t>
            </a:r>
          </a:p>
          <a:p>
            <a:endParaRPr lang="en-US" dirty="0" smtClean="0"/>
          </a:p>
          <a:p>
            <a:r>
              <a:rPr lang="en-US" dirty="0" smtClean="0"/>
              <a:t>Talking about something more than environmentally sustainable, but socially sustainable</a:t>
            </a:r>
          </a:p>
          <a:p>
            <a:endParaRPr lang="en-US" dirty="0" smtClean="0"/>
          </a:p>
          <a:p>
            <a:r>
              <a:rPr lang="en-US" dirty="0" smtClean="0"/>
              <a:t>We are the source for food consumed</a:t>
            </a:r>
            <a:r>
              <a:rPr lang="en-US" baseline="0" dirty="0" smtClean="0"/>
              <a:t> globally  (</a:t>
            </a:r>
            <a:r>
              <a:rPr lang="en-US" baseline="0" dirty="0" err="1" smtClean="0"/>
              <a:t>Badia</a:t>
            </a:r>
            <a:r>
              <a:rPr lang="en-US" baseline="0" dirty="0" smtClean="0"/>
              <a:t> spices)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Im</a:t>
            </a:r>
            <a:r>
              <a:rPr lang="en-US" baseline="0" dirty="0" smtClean="0"/>
              <a:t> going to look at what characterizes access to food in South Florida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E80E-C476-E741-A269-7C2AB8210F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Understanding how place-making processes cut people off, we also read places that we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part of differently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Taking a critical look at “local”: are local processes inherently just/sustainable?  Are </a:t>
            </a:r>
            <a:r>
              <a:rPr lang="en-US" dirty="0" err="1" smtClean="0">
                <a:latin typeface="Bell MT"/>
              </a:rPr>
              <a:t>extralocal</a:t>
            </a:r>
            <a:r>
              <a:rPr lang="en-US" dirty="0" smtClean="0">
                <a:latin typeface="Bell MT"/>
              </a:rPr>
              <a:t>/global processes inherently destructive/exploitative?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Generating multiple perspectives and understandings of “local” from diverse locals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Involving disenfranchised communities in the process of place-making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Developing measures for evaluating those processes (both local and </a:t>
            </a:r>
            <a:r>
              <a:rPr lang="en-US" dirty="0" err="1" smtClean="0">
                <a:latin typeface="Bell MT"/>
              </a:rPr>
              <a:t>extralocal</a:t>
            </a:r>
            <a:r>
              <a:rPr lang="en-US" dirty="0" smtClean="0">
                <a:latin typeface="Bell MT"/>
              </a:rPr>
              <a:t>) that foster healthy, sustainable communities 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Caring-at-a-distance: how can we build a coalition with </a:t>
            </a:r>
            <a:r>
              <a:rPr lang="en-US" dirty="0" err="1" smtClean="0">
                <a:latin typeface="Bell MT"/>
              </a:rPr>
              <a:t>extralocal</a:t>
            </a:r>
            <a:r>
              <a:rPr lang="en-US" dirty="0" smtClean="0">
                <a:latin typeface="Bell MT"/>
              </a:rPr>
              <a:t> communities that have similar struggles? </a:t>
            </a:r>
          </a:p>
          <a:p>
            <a:pPr>
              <a:buFont typeface="Wingdings" charset="2"/>
              <a:buChar char="Ø"/>
            </a:pPr>
            <a:endParaRPr lang="en-US" dirty="0" smtClean="0">
              <a:latin typeface="Bell M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E80E-C476-E741-A269-7C2AB8210F5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in the last few minutes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want to take a hint from the USDA report and think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about ways to complement the efforts of our local food movement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E80E-C476-E741-A269-7C2AB8210F5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this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i've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come up with a few suggestions for things we might think about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E80E-C476-E741-A269-7C2AB8210F5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the city’s cultural </a:t>
            </a:r>
          </a:p>
          <a:p>
            <a:pPr>
              <a:buNone/>
            </a:pPr>
            <a:r>
              <a:rPr lang="en-US" dirty="0" smtClean="0">
                <a:latin typeface="Bell MT"/>
              </a:rPr>
              <a:t>    diversity, its historical development, its </a:t>
            </a:r>
          </a:p>
          <a:p>
            <a:pPr>
              <a:buNone/>
            </a:pPr>
            <a:r>
              <a:rPr lang="en-US" dirty="0" smtClean="0">
                <a:latin typeface="Bell MT"/>
              </a:rPr>
              <a:t>    relation to unique ecosystems, and its </a:t>
            </a:r>
          </a:p>
          <a:p>
            <a:pPr>
              <a:buNone/>
            </a:pPr>
            <a:r>
              <a:rPr lang="en-US" dirty="0" smtClean="0">
                <a:latin typeface="Bell MT"/>
              </a:rPr>
              <a:t>    </a:t>
            </a:r>
            <a:r>
              <a:rPr lang="en-US" dirty="0" err="1" smtClean="0">
                <a:latin typeface="Bell MT"/>
              </a:rPr>
              <a:t>embeddedness</a:t>
            </a:r>
            <a:r>
              <a:rPr lang="en-US" dirty="0" smtClean="0">
                <a:latin typeface="Bell MT"/>
              </a:rPr>
              <a:t> in global flows and</a:t>
            </a:r>
          </a:p>
          <a:p>
            <a:pPr>
              <a:buNone/>
            </a:pPr>
            <a:r>
              <a:rPr lang="en-US" dirty="0" smtClean="0">
                <a:latin typeface="Bell MT"/>
              </a:rPr>
              <a:t>    connections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E80E-C476-E741-A269-7C2AB8210F5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“Think global, act local” phrase has been used in town planning since the early 20</a:t>
            </a:r>
            <a:r>
              <a:rPr lang="en-US" baseline="30000" dirty="0" smtClean="0">
                <a:latin typeface="Bell MT"/>
              </a:rPr>
              <a:t>th</a:t>
            </a:r>
            <a:r>
              <a:rPr lang="en-US" dirty="0" smtClean="0">
                <a:latin typeface="Bell MT"/>
              </a:rPr>
              <a:t> century and in environmental contexts since the early 70s</a:t>
            </a:r>
          </a:p>
          <a:p>
            <a:pPr>
              <a:buNone/>
            </a:pPr>
            <a:endParaRPr lang="en-US" dirty="0" smtClean="0">
              <a:latin typeface="Bell MT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Local food hailed by the likes of Vandana Shiva, Michael Pollan, Barbara Kingsolver, Joel </a:t>
            </a:r>
            <a:r>
              <a:rPr lang="en-US" dirty="0" err="1" smtClean="0">
                <a:latin typeface="Bell MT"/>
              </a:rPr>
              <a:t>Salatin</a:t>
            </a:r>
            <a:endParaRPr lang="en-US" dirty="0" smtClean="0">
              <a:latin typeface="Bell MT"/>
            </a:endParaRPr>
          </a:p>
          <a:p>
            <a:pPr lvl="1">
              <a:buNone/>
            </a:pPr>
            <a:r>
              <a:rPr lang="en-US" dirty="0" smtClean="0">
                <a:latin typeface="Bell MT"/>
              </a:rPr>
              <a:t> -  	conventional agriculture is unsustainable and socially and ecologically    exploitative</a:t>
            </a:r>
          </a:p>
          <a:p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Local food systems:</a:t>
            </a:r>
          </a:p>
          <a:p>
            <a:pPr lvl="1">
              <a:buNone/>
            </a:pPr>
            <a:r>
              <a:rPr lang="en-US" dirty="0" smtClean="0">
                <a:latin typeface="Bell MT"/>
              </a:rPr>
              <a:t> -  	reduce food miles/GHG emissions/oil dependency</a:t>
            </a:r>
          </a:p>
          <a:p>
            <a:pPr lvl="1">
              <a:buNone/>
            </a:pPr>
            <a:r>
              <a:rPr lang="en-US" dirty="0" smtClean="0">
                <a:latin typeface="Bell MT"/>
              </a:rPr>
              <a:t> -  	allow for fresher and more varied vegetables and fruits that might otherwise perish in transit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Bell MT"/>
              </a:rPr>
              <a:t>         promote and strengthen local economies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E80E-C476-E741-A269-7C2AB8210F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health metrics look</a:t>
            </a:r>
            <a:r>
              <a:rPr lang="en-US" baseline="0" dirty="0" smtClean="0"/>
              <a:t> at whether people are ill or feeling well</a:t>
            </a:r>
          </a:p>
          <a:p>
            <a:r>
              <a:rPr lang="en-US" baseline="0" dirty="0" smtClean="0"/>
              <a:t>Healthy Behavior includes smoking/nonsmoking, vegetable and fruit consumption, and regular exercise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some improvements were made between 2010-2011 (if we trust the accuracy of the survey)</a:t>
            </a:r>
          </a:p>
          <a:p>
            <a:r>
              <a:rPr lang="en-US" baseline="0" dirty="0" smtClean="0"/>
              <a:t>However, basic access has stayed the same or worsened in all of the districts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E80E-C476-E741-A269-7C2AB8210F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As we know, conditions within each district are not homogenous but vary by neighborhood and household. 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note the areas not include along the coast of </a:t>
            </a:r>
            <a:r>
              <a:rPr lang="en-US" baseline="0" dirty="0" err="1" smtClean="0"/>
              <a:t>biscayne</a:t>
            </a:r>
            <a:r>
              <a:rPr lang="en-US" baseline="0" dirty="0" smtClean="0"/>
              <a:t> bay, Miami Beach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E80E-C476-E741-A269-7C2AB8210F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FRAC is the leading organization that conducts research on food hardship</a:t>
            </a:r>
            <a:r>
              <a:rPr lang="en-US" baseline="0" dirty="0" smtClean="0"/>
              <a:t> in the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E80E-C476-E741-A269-7C2AB8210F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</a:t>
            </a:r>
            <a:r>
              <a:rPr lang="en-US" dirty="0" err="1" smtClean="0"/>
              <a:t>imokalee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E80E-C476-E741-A269-7C2AB8210F5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Should mention that this is not the most fine grained analysis</a:t>
            </a:r>
            <a:r>
              <a:rPr lang="en-US" baseline="0" dirty="0" smtClean="0"/>
              <a:t> that could be produced, but is the most comprehensive we have yet.  For example FL district 18 contains coconut grove, coral gables, south </a:t>
            </a:r>
            <a:r>
              <a:rPr lang="en-US" baseline="0" dirty="0" err="1" smtClean="0"/>
              <a:t>miami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pinecrest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goulds</a:t>
            </a:r>
            <a:r>
              <a:rPr lang="en-US" baseline="0" dirty="0" smtClean="0"/>
              <a:t>, and parts of east Homestead appears to be doing well, but we know that the neighborhoods are very different.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E80E-C476-E741-A269-7C2AB8210F5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runs gamut from dense urban to suburban to rural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Bell MT"/>
              </a:rPr>
              <a:t>(sprawling but disconnected due to canals and gated communities)</a:t>
            </a:r>
          </a:p>
          <a:p>
            <a:endParaRPr lang="en-US" dirty="0" smtClean="0"/>
          </a:p>
          <a:p>
            <a:r>
              <a:rPr lang="en-US" dirty="0" smtClean="0"/>
              <a:t>Unique opportunities (tropics with high productivity);</a:t>
            </a:r>
            <a:r>
              <a:rPr lang="en-US" baseline="0" dirty="0" smtClean="0"/>
              <a:t> open land in the city;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Multifaceted local food system – lots of potential, water supply, AND its characterized as the greatest in terms of food hardship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E80E-C476-E741-A269-7C2AB8210F5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the city’s cultural </a:t>
            </a:r>
          </a:p>
          <a:p>
            <a:pPr>
              <a:buNone/>
            </a:pPr>
            <a:r>
              <a:rPr lang="en-US" dirty="0" smtClean="0">
                <a:latin typeface="Bell MT"/>
              </a:rPr>
              <a:t>    diversity, its historical development, its </a:t>
            </a:r>
          </a:p>
          <a:p>
            <a:pPr>
              <a:buNone/>
            </a:pPr>
            <a:r>
              <a:rPr lang="en-US" dirty="0" smtClean="0">
                <a:latin typeface="Bell MT"/>
              </a:rPr>
              <a:t>    relation to unique ecosystems, and its </a:t>
            </a:r>
          </a:p>
          <a:p>
            <a:pPr>
              <a:buNone/>
            </a:pPr>
            <a:r>
              <a:rPr lang="en-US" dirty="0" smtClean="0">
                <a:latin typeface="Bell MT"/>
              </a:rPr>
              <a:t>    </a:t>
            </a:r>
            <a:r>
              <a:rPr lang="en-US" dirty="0" err="1" smtClean="0">
                <a:latin typeface="Bell MT"/>
              </a:rPr>
              <a:t>embeddedness</a:t>
            </a:r>
            <a:r>
              <a:rPr lang="en-US" dirty="0" smtClean="0">
                <a:latin typeface="Bell MT"/>
              </a:rPr>
              <a:t> in global flows and</a:t>
            </a:r>
          </a:p>
          <a:p>
            <a:pPr>
              <a:buNone/>
            </a:pPr>
            <a:r>
              <a:rPr lang="en-US" dirty="0" smtClean="0">
                <a:latin typeface="Bell MT"/>
              </a:rPr>
              <a:t>    connections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E80E-C476-E741-A269-7C2AB8210F5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8C3-6F9C-7443-86EB-5776B5EF5434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8C3-6F9C-7443-86EB-5776B5EF5434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0557-E839-754C-ACB0-27B14126F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8C3-6F9C-7443-86EB-5776B5EF5434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0557-E839-754C-ACB0-27B14126F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8C3-6F9C-7443-86EB-5776B5EF5434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0557-E839-754C-ACB0-27B14126F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8C3-6F9C-7443-86EB-5776B5EF5434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8C3-6F9C-7443-86EB-5776B5EF5434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0557-E839-754C-ACB0-27B14126F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8C3-6F9C-7443-86EB-5776B5EF5434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0557-E839-754C-ACB0-27B14126F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8C3-6F9C-7443-86EB-5776B5EF5434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0557-E839-754C-ACB0-27B14126F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8C3-6F9C-7443-86EB-5776B5EF5434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0557-E839-754C-ACB0-27B14126F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8C3-6F9C-7443-86EB-5776B5EF5434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8C3-6F9C-7443-86EB-5776B5EF5434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0557-E839-754C-ACB0-27B14126F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DD8C3-6F9C-7443-86EB-5776B5EF5434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90557-E839-754C-ACB0-27B14126F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pn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24" y="159542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Bell MT"/>
              </a:rPr>
              <a:t>Are we getting closer?  Rethinking “local” through ethical place-making </a:t>
            </a:r>
            <a:endParaRPr lang="en-US" sz="4000" dirty="0">
              <a:latin typeface="Bell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9783" y="4327958"/>
            <a:ext cx="3421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ell MT"/>
              </a:rPr>
              <a:t>Billy Hall</a:t>
            </a:r>
          </a:p>
          <a:p>
            <a:pPr algn="ctr"/>
            <a:r>
              <a:rPr lang="en-US" dirty="0" smtClean="0">
                <a:latin typeface="Bell MT"/>
              </a:rPr>
              <a:t>Ph. D Student</a:t>
            </a:r>
          </a:p>
          <a:p>
            <a:pPr algn="ctr"/>
            <a:r>
              <a:rPr lang="en-US" dirty="0" smtClean="0">
                <a:latin typeface="Bell MT"/>
              </a:rPr>
              <a:t>Global &amp; Sociocultural Studies Florida International University</a:t>
            </a:r>
            <a:endParaRPr lang="en-US" dirty="0">
              <a:latin typeface="Bell MT"/>
            </a:endParaRPr>
          </a:p>
        </p:txBody>
      </p:sp>
      <p:pic>
        <p:nvPicPr>
          <p:cNvPr id="4" name="Picture 3" descr="nsf1s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675" y="4702787"/>
            <a:ext cx="812800" cy="825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d hardship 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152"/>
            <a:ext cx="9144000" cy="688080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dharshi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272" y="3317238"/>
            <a:ext cx="5140034" cy="3463014"/>
          </a:xfrm>
          <a:prstGeom prst="rect">
            <a:avLst/>
          </a:prstGeom>
        </p:spPr>
      </p:pic>
      <p:pic>
        <p:nvPicPr>
          <p:cNvPr id="6" name="Picture 5" descr="percentblac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014" y="137752"/>
            <a:ext cx="4297437" cy="3049821"/>
          </a:xfrm>
          <a:prstGeom prst="rect">
            <a:avLst/>
          </a:prstGeom>
        </p:spPr>
      </p:pic>
      <p:pic>
        <p:nvPicPr>
          <p:cNvPr id="7" name="Picture 6" descr="percenthis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2" y="132688"/>
            <a:ext cx="4522595" cy="305488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DA tit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3784" y="47731"/>
            <a:ext cx="7299158" cy="4612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4630" y="3004265"/>
            <a:ext cx="74061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ll MT"/>
              </a:rPr>
              <a:t>“</a:t>
            </a:r>
            <a:r>
              <a:rPr lang="en-US" u="sng" dirty="0" smtClean="0">
                <a:uFill>
                  <a:solidFill>
                    <a:srgbClr val="FF0000"/>
                  </a:solidFill>
                </a:uFill>
                <a:latin typeface="Bell MT"/>
              </a:rPr>
              <a:t>Urban </a:t>
            </a:r>
            <a:r>
              <a:rPr lang="en-US" u="sng" dirty="0">
                <a:uFill>
                  <a:solidFill>
                    <a:srgbClr val="FF0000"/>
                  </a:solidFill>
                </a:uFill>
                <a:latin typeface="Bell MT"/>
              </a:rPr>
              <a:t>core areas with limited food access are characterized by higher levels </a:t>
            </a:r>
            <a:r>
              <a:rPr lang="en-US" u="sng" dirty="0" smtClean="0">
                <a:uFill>
                  <a:solidFill>
                    <a:srgbClr val="FF0000"/>
                  </a:solidFill>
                </a:uFill>
                <a:latin typeface="Bell MT"/>
              </a:rPr>
              <a:t>of racial segregation </a:t>
            </a:r>
            <a:r>
              <a:rPr lang="en-US" u="sng" dirty="0">
                <a:uFill>
                  <a:solidFill>
                    <a:srgbClr val="FF0000"/>
                  </a:solidFill>
                </a:uFill>
                <a:latin typeface="Bell MT"/>
              </a:rPr>
              <a:t>and greater income </a:t>
            </a:r>
            <a:r>
              <a:rPr lang="en-US" u="sng" dirty="0" smtClean="0">
                <a:uFill>
                  <a:solidFill>
                    <a:srgbClr val="FF0000"/>
                  </a:solidFill>
                </a:uFill>
                <a:latin typeface="Bell MT"/>
              </a:rPr>
              <a:t>inequality</a:t>
            </a:r>
            <a:r>
              <a:rPr lang="en-US" dirty="0" smtClean="0">
                <a:latin typeface="Bell MT"/>
              </a:rPr>
              <a:t>” (page iii) </a:t>
            </a:r>
          </a:p>
          <a:p>
            <a:endParaRPr lang="en-US" dirty="0" smtClean="0">
              <a:latin typeface="Bell MT"/>
            </a:endParaRPr>
          </a:p>
          <a:p>
            <a:r>
              <a:rPr lang="en-US" dirty="0" smtClean="0">
                <a:latin typeface="Bell MT"/>
              </a:rPr>
              <a:t>“</a:t>
            </a:r>
            <a:r>
              <a:rPr lang="en-US" u="sng" dirty="0" smtClean="0">
                <a:uFill>
                  <a:solidFill>
                    <a:srgbClr val="FF0000"/>
                  </a:solidFill>
                </a:uFill>
                <a:latin typeface="Bell MT"/>
              </a:rPr>
              <a:t>Segregation </a:t>
            </a:r>
            <a:r>
              <a:rPr lang="en-US" u="sng" dirty="0">
                <a:uFill>
                  <a:solidFill>
                    <a:srgbClr val="FF0000"/>
                  </a:solidFill>
                </a:uFill>
                <a:latin typeface="Bell MT"/>
              </a:rPr>
              <a:t>by race and income </a:t>
            </a:r>
            <a:r>
              <a:rPr lang="en-US" u="sng" dirty="0" smtClean="0">
                <a:uFill>
                  <a:solidFill>
                    <a:srgbClr val="FF0000"/>
                  </a:solidFill>
                </a:uFill>
                <a:latin typeface="Bell MT"/>
              </a:rPr>
              <a:t>inequality are </a:t>
            </a:r>
            <a:r>
              <a:rPr lang="en-US" u="sng" dirty="0">
                <a:uFill>
                  <a:solidFill>
                    <a:srgbClr val="FF0000"/>
                  </a:solidFill>
                </a:uFill>
                <a:latin typeface="Bell MT"/>
              </a:rPr>
              <a:t>the dominant predictors </a:t>
            </a:r>
            <a:r>
              <a:rPr lang="en-US" dirty="0">
                <a:latin typeface="Bell MT"/>
              </a:rPr>
              <a:t>among all neighborhood and household </a:t>
            </a:r>
            <a:r>
              <a:rPr lang="en-US" dirty="0" smtClean="0">
                <a:latin typeface="Bell MT"/>
              </a:rPr>
              <a:t>context variables </a:t>
            </a:r>
            <a:r>
              <a:rPr lang="en-US" dirty="0">
                <a:latin typeface="Bell MT"/>
              </a:rPr>
              <a:t>that predict low-,</a:t>
            </a:r>
            <a:r>
              <a:rPr lang="en-US" dirty="0" smtClean="0">
                <a:latin typeface="Bell MT"/>
              </a:rPr>
              <a:t> medium</a:t>
            </a:r>
            <a:r>
              <a:rPr lang="en-US" dirty="0">
                <a:latin typeface="Bell MT"/>
              </a:rPr>
              <a:t>-, and high-access </a:t>
            </a:r>
            <a:r>
              <a:rPr lang="en-US" dirty="0" smtClean="0">
                <a:latin typeface="Bell MT"/>
              </a:rPr>
              <a:t>levels” (page 44).</a:t>
            </a:r>
          </a:p>
          <a:p>
            <a:endParaRPr lang="en-US" dirty="0" smtClean="0">
              <a:latin typeface="Bell MT"/>
            </a:endParaRPr>
          </a:p>
          <a:p>
            <a:r>
              <a:rPr lang="en-US" dirty="0" smtClean="0">
                <a:latin typeface="Bell MT"/>
              </a:rPr>
              <a:t>“</a:t>
            </a:r>
            <a:r>
              <a:rPr lang="en-US" u="sng" dirty="0" smtClean="0">
                <a:uFill>
                  <a:solidFill>
                    <a:srgbClr val="FF0000"/>
                  </a:solidFill>
                </a:uFill>
                <a:latin typeface="Bell MT"/>
              </a:rPr>
              <a:t>Overall, ethnic and racial minorities have better access to supermarkets</a:t>
            </a:r>
          </a:p>
          <a:p>
            <a:r>
              <a:rPr lang="en-US" u="sng" dirty="0" smtClean="0">
                <a:uFill>
                  <a:solidFill>
                    <a:srgbClr val="FF0000"/>
                  </a:solidFill>
                </a:uFill>
                <a:latin typeface="Bell MT"/>
              </a:rPr>
              <a:t>than Whites.</a:t>
            </a:r>
            <a:r>
              <a:rPr lang="en-US" dirty="0" smtClean="0">
                <a:latin typeface="Bell MT"/>
              </a:rPr>
              <a:t> Median distance to the nearest supermarket for non-White individuals is 0.63 miles, compared with 0.96 miles on average for Whites … These differences do not consider income, only race/ethnicity” (page 18).</a:t>
            </a:r>
          </a:p>
          <a:p>
            <a:endParaRPr lang="en-US" dirty="0">
              <a:latin typeface="Bell M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f district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570" y="171519"/>
            <a:ext cx="7192454" cy="6603240"/>
          </a:xfrm>
          <a:prstGeom prst="rect">
            <a:avLst/>
          </a:prstGeom>
        </p:spPr>
      </p:pic>
      <p:pic>
        <p:nvPicPr>
          <p:cNvPr id="5" name="Picture 4" descr="legend food hardshi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90" y="4592830"/>
            <a:ext cx="3676998" cy="175980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1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erglad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241" y="4444087"/>
            <a:ext cx="3260720" cy="21520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107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ell MT"/>
              </a:rPr>
              <a:t>Physical Geography</a:t>
            </a:r>
            <a:endParaRPr lang="en-US" dirty="0">
              <a:latin typeface="Bell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15" y="1379913"/>
            <a:ext cx="4078359" cy="54651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Bell MT"/>
              </a:rPr>
              <a:t>Natural environment:</a:t>
            </a:r>
          </a:p>
          <a:p>
            <a:pPr>
              <a:buFont typeface="Wingdings" charset="2"/>
              <a:buChar char="Ø"/>
            </a:pPr>
            <a:r>
              <a:rPr lang="en-US" sz="2400" dirty="0" smtClean="0">
                <a:latin typeface="Bell MT"/>
              </a:rPr>
              <a:t>Located in the tropics at the  tip of a peninsula</a:t>
            </a:r>
          </a:p>
          <a:p>
            <a:pPr>
              <a:buFont typeface="Wingdings" charset="2"/>
              <a:buChar char="Ø"/>
            </a:pPr>
            <a:r>
              <a:rPr lang="en-US" sz="2400" dirty="0" smtClean="0">
                <a:latin typeface="Bell MT"/>
              </a:rPr>
              <a:t>Flat landscape, low elevation</a:t>
            </a:r>
          </a:p>
          <a:p>
            <a:pPr>
              <a:buFont typeface="Wingdings" charset="2"/>
              <a:buChar char="Ø"/>
            </a:pPr>
            <a:r>
              <a:rPr lang="en-US" sz="2400" dirty="0" smtClean="0">
                <a:latin typeface="Bell MT"/>
              </a:rPr>
              <a:t>Situated between two national parks</a:t>
            </a:r>
          </a:p>
          <a:p>
            <a:pPr>
              <a:buNone/>
            </a:pPr>
            <a:r>
              <a:rPr lang="en-US" sz="2400" dirty="0" smtClean="0">
                <a:latin typeface="Bell MT"/>
              </a:rPr>
              <a:t>Built environment:</a:t>
            </a:r>
          </a:p>
          <a:p>
            <a:pPr>
              <a:buFont typeface="Wingdings" charset="2"/>
              <a:buChar char="Ø"/>
            </a:pPr>
            <a:r>
              <a:rPr lang="en-US" sz="2400" dirty="0" smtClean="0">
                <a:latin typeface="Bell MT"/>
              </a:rPr>
              <a:t>Rural – Suburban – Urban</a:t>
            </a:r>
          </a:p>
          <a:p>
            <a:pPr>
              <a:buFont typeface="Wingdings" charset="2"/>
              <a:buChar char="Ø"/>
            </a:pPr>
            <a:r>
              <a:rPr lang="en-US" sz="2400" dirty="0" smtClean="0">
                <a:latin typeface="Bell MT"/>
              </a:rPr>
              <a:t>“Dense but fenced”	</a:t>
            </a:r>
          </a:p>
        </p:txBody>
      </p:sp>
      <p:pic>
        <p:nvPicPr>
          <p:cNvPr id="7" name="Picture 6" descr="vegfar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0277" y="2562440"/>
            <a:ext cx="3606436" cy="203763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gatedcom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4142" y="1292065"/>
            <a:ext cx="2729424" cy="204706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urburbi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9476" y="3008243"/>
            <a:ext cx="2897279" cy="196215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 of sf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5" y="388739"/>
            <a:ext cx="9011886" cy="610319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1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69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ell MT"/>
              </a:rPr>
              <a:t>Economic Geography</a:t>
            </a:r>
            <a:endParaRPr lang="en-US" dirty="0">
              <a:latin typeface="Bell M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277" y="2152960"/>
            <a:ext cx="5563928" cy="311917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1417638"/>
            <a:ext cx="3615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latin typeface="Bell MT"/>
              </a:rPr>
              <a:t> Of the 25 most populous </a:t>
            </a:r>
          </a:p>
          <a:p>
            <a:r>
              <a:rPr lang="en-US" sz="2000" dirty="0" smtClean="0">
                <a:latin typeface="Bell MT"/>
              </a:rPr>
              <a:t>    counties, Miami-Dade has the </a:t>
            </a:r>
          </a:p>
          <a:p>
            <a:r>
              <a:rPr lang="en-US" sz="2000" dirty="0" smtClean="0">
                <a:latin typeface="Bell MT"/>
              </a:rPr>
              <a:t>    2</a:t>
            </a:r>
            <a:r>
              <a:rPr lang="en-US" sz="2000" baseline="30000" dirty="0" smtClean="0">
                <a:latin typeface="Bell MT"/>
              </a:rPr>
              <a:t>nd</a:t>
            </a:r>
            <a:r>
              <a:rPr lang="en-US" sz="2000" dirty="0" smtClean="0">
                <a:latin typeface="Bell MT"/>
              </a:rPr>
              <a:t> highest level of income </a:t>
            </a:r>
          </a:p>
          <a:p>
            <a:r>
              <a:rPr lang="en-US" sz="2000" dirty="0" smtClean="0">
                <a:latin typeface="Bell MT"/>
              </a:rPr>
              <a:t>    inequality</a:t>
            </a:r>
            <a:r>
              <a:rPr lang="en-US" sz="2000" dirty="0" smtClean="0">
                <a:latin typeface="Bell MT"/>
              </a:rPr>
              <a:t>.</a:t>
            </a:r>
            <a:endParaRPr lang="en-US" sz="2000" dirty="0" smtClean="0">
              <a:latin typeface="Bell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961359"/>
            <a:ext cx="3096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latin typeface="Bell MT"/>
              </a:rPr>
              <a:t> 170 Multinationals</a:t>
            </a:r>
          </a:p>
          <a:p>
            <a:r>
              <a:rPr lang="en-US" sz="2000" dirty="0" smtClean="0">
                <a:latin typeface="Bell MT"/>
              </a:rPr>
              <a:t>    headquartered in Miami</a:t>
            </a:r>
            <a:endParaRPr lang="en-US" sz="2000" dirty="0">
              <a:latin typeface="Bell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862513"/>
            <a:ext cx="34211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latin typeface="Bell MT"/>
              </a:rPr>
              <a:t> GDP of Miami-Dade:</a:t>
            </a:r>
          </a:p>
          <a:p>
            <a:r>
              <a:rPr lang="en-US" sz="2000" dirty="0" smtClean="0">
                <a:latin typeface="Bell MT"/>
              </a:rPr>
              <a:t>   $111.5 billion</a:t>
            </a:r>
          </a:p>
          <a:p>
            <a:endParaRPr lang="en-US" sz="2000" dirty="0" smtClean="0">
              <a:latin typeface="Bell MT"/>
            </a:endParaRPr>
          </a:p>
          <a:p>
            <a:pPr>
              <a:buFont typeface="Wingdings" charset="2"/>
              <a:buChar char="Ø"/>
            </a:pPr>
            <a:r>
              <a:rPr lang="en-US" sz="2000" dirty="0" smtClean="0">
                <a:latin typeface="Bell MT"/>
              </a:rPr>
              <a:t> Port of Miami </a:t>
            </a:r>
            <a:r>
              <a:rPr lang="en-US" sz="2000" dirty="0" smtClean="0">
                <a:latin typeface="Bell MT"/>
              </a:rPr>
              <a:t>imports and     </a:t>
            </a:r>
          </a:p>
          <a:p>
            <a:r>
              <a:rPr lang="en-US" sz="2000" dirty="0" smtClean="0">
                <a:latin typeface="Bell MT"/>
              </a:rPr>
              <a:t>    exports both value over $1 </a:t>
            </a:r>
          </a:p>
          <a:p>
            <a:r>
              <a:rPr lang="en-US" sz="2000" dirty="0" smtClean="0">
                <a:latin typeface="Bell MT"/>
              </a:rPr>
              <a:t>    trillion per year (economic </a:t>
            </a:r>
          </a:p>
          <a:p>
            <a:r>
              <a:rPr lang="en-US" sz="2000" dirty="0" smtClean="0">
                <a:latin typeface="Bell MT"/>
              </a:rPr>
              <a:t>    impact to S. Fl. Local </a:t>
            </a:r>
          </a:p>
          <a:p>
            <a:r>
              <a:rPr lang="en-US" sz="2000" dirty="0" smtClean="0">
                <a:latin typeface="Bell MT"/>
              </a:rPr>
              <a:t>    economy  is $14 billion)</a:t>
            </a:r>
            <a:endParaRPr lang="en-US" sz="2000" dirty="0">
              <a:latin typeface="Bell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6351" y="5390631"/>
            <a:ext cx="79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ll MT"/>
              </a:rPr>
              <a:t>2008</a:t>
            </a:r>
            <a:endParaRPr lang="en-US" dirty="0">
              <a:latin typeface="Bell M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1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l MT"/>
              </a:rPr>
              <a:t>Cultural Geography	</a:t>
            </a:r>
            <a:endParaRPr lang="en-US" dirty="0">
              <a:latin typeface="Bell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159" y="1600200"/>
            <a:ext cx="8069641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 Over 50% foreign born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 156 nationalities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 104 languages spoken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 64.5% Hispanic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 19.3% Black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 16% non-Hispanic White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 12 million overnight visitors annually</a:t>
            </a:r>
          </a:p>
          <a:p>
            <a:pPr>
              <a:buFont typeface="Wingdings" charset="2"/>
              <a:buChar char="Ø"/>
            </a:pPr>
            <a:endParaRPr lang="en-US" dirty="0">
              <a:latin typeface="Bell M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1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ell MT"/>
              </a:rPr>
              <a:t>What does “local” mean to us?</a:t>
            </a:r>
            <a:endParaRPr lang="en-US" dirty="0">
              <a:latin typeface="Bell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051" y="1600200"/>
            <a:ext cx="8552757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How can we incorporate the elements of our complex urban region into a conception of “local”?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How can we develop a framework for “local” that connects people of different historical backgrounds?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In what ways can we be more political through our use of “local”?</a:t>
            </a:r>
          </a:p>
          <a:p>
            <a:pPr>
              <a:buNone/>
            </a:pPr>
            <a:endParaRPr lang="en-US" dirty="0">
              <a:latin typeface="Bell M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328" y="90440"/>
            <a:ext cx="7315200" cy="129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ell MT"/>
              </a:rPr>
              <a:t>Re</a:t>
            </a:r>
            <a:r>
              <a:rPr lang="en-US" dirty="0" smtClean="0">
                <a:latin typeface="Bell MT"/>
              </a:rPr>
              <a:t>imagining </a:t>
            </a:r>
            <a:r>
              <a:rPr lang="en-US" dirty="0" smtClean="0">
                <a:latin typeface="Bell MT"/>
              </a:rPr>
              <a:t>a “local” Miami</a:t>
            </a:r>
            <a:endParaRPr lang="en-US" dirty="0">
              <a:latin typeface="Bell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93" y="1476280"/>
            <a:ext cx="8539352" cy="493639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Taking a critical look at “local”</a:t>
            </a:r>
          </a:p>
          <a:p>
            <a:pPr>
              <a:buFont typeface="Wingdings" charset="2"/>
              <a:buChar char="Ø"/>
            </a:pPr>
            <a:endParaRPr lang="en-US" dirty="0" smtClean="0">
              <a:latin typeface="Bell MT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Generating multiple perspectives</a:t>
            </a:r>
          </a:p>
          <a:p>
            <a:pPr>
              <a:buFont typeface="Wingdings" charset="2"/>
              <a:buChar char="Ø"/>
            </a:pPr>
            <a:endParaRPr lang="en-US" dirty="0" smtClean="0">
              <a:latin typeface="Bell MT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Involving disenfranchised communities </a:t>
            </a:r>
          </a:p>
          <a:p>
            <a:pPr>
              <a:buFont typeface="Wingdings" charset="2"/>
              <a:buChar char="Ø"/>
            </a:pPr>
            <a:endParaRPr lang="en-US" dirty="0" smtClean="0">
              <a:latin typeface="Bell MT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Developing measures for evaluating processes</a:t>
            </a:r>
          </a:p>
          <a:p>
            <a:pPr>
              <a:buFont typeface="Wingdings" charset="2"/>
              <a:buChar char="Ø"/>
            </a:pPr>
            <a:endParaRPr lang="en-US" dirty="0" smtClean="0">
              <a:latin typeface="Bell MT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Caring-at-a-distance</a:t>
            </a:r>
            <a:endParaRPr lang="en-US" dirty="0">
              <a:latin typeface="Bell M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1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ell MT"/>
              </a:rPr>
              <a:t>The emergence of “local” food</a:t>
            </a:r>
            <a:endParaRPr lang="en-US" dirty="0">
              <a:latin typeface="Bell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92" y="1600200"/>
            <a:ext cx="8656428" cy="52578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“Think global, act local”</a:t>
            </a:r>
          </a:p>
          <a:p>
            <a:pPr>
              <a:buFont typeface="Wingdings" charset="2"/>
              <a:buChar char="Ø"/>
            </a:pPr>
            <a:endParaRPr lang="en-US" dirty="0" smtClean="0">
              <a:latin typeface="Bell MT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“</a:t>
            </a:r>
            <a:r>
              <a:rPr lang="en-US" dirty="0" err="1" smtClean="0">
                <a:latin typeface="Bell MT"/>
              </a:rPr>
              <a:t>Locavore</a:t>
            </a:r>
            <a:r>
              <a:rPr lang="en-US" dirty="0" smtClean="0">
                <a:latin typeface="Bell MT"/>
              </a:rPr>
              <a:t>” was the 2007 word of the year in the Oxford American Dictionary</a:t>
            </a:r>
          </a:p>
          <a:p>
            <a:pPr>
              <a:buNone/>
            </a:pPr>
            <a:endParaRPr lang="en-US" dirty="0" smtClean="0">
              <a:latin typeface="Bell MT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Local food hailed by the likes of Vandana Shiva, Michael Pollan, Barbara Kingsolver, Joel </a:t>
            </a:r>
            <a:r>
              <a:rPr lang="en-US" dirty="0" err="1" smtClean="0">
                <a:latin typeface="Bell MT"/>
              </a:rPr>
              <a:t>Salatin</a:t>
            </a:r>
            <a:endParaRPr lang="en-US" dirty="0" smtClean="0">
              <a:latin typeface="Bell MT"/>
            </a:endParaRPr>
          </a:p>
          <a:p>
            <a:pPr>
              <a:buFont typeface="Wingdings" charset="2"/>
              <a:buChar char="Ø"/>
            </a:pPr>
            <a:endParaRPr lang="en-US" dirty="0" smtClean="0">
              <a:latin typeface="Bell MT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Local food systems:</a:t>
            </a:r>
          </a:p>
          <a:p>
            <a:pPr lvl="1">
              <a:buNone/>
            </a:pPr>
            <a:r>
              <a:rPr lang="en-US" dirty="0" smtClean="0">
                <a:latin typeface="Bell MT"/>
              </a:rPr>
              <a:t> -  	reduce food miles/GHG emissions/oil dependency</a:t>
            </a:r>
          </a:p>
          <a:p>
            <a:pPr lvl="1">
              <a:buNone/>
            </a:pPr>
            <a:r>
              <a:rPr lang="en-US" dirty="0" smtClean="0">
                <a:latin typeface="Bell MT"/>
              </a:rPr>
              <a:t> -  	allow for fresher and more varied fruits and vegetables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Bell MT"/>
              </a:rPr>
              <a:t>promote and strengthen local economies</a:t>
            </a:r>
          </a:p>
          <a:p>
            <a:pPr lvl="1">
              <a:buFontTx/>
              <a:buChar char="-"/>
            </a:pPr>
            <a:endParaRPr lang="en-US" dirty="0" smtClean="0">
              <a:latin typeface="Bell MT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People are thus thinking geographically and taking geography seriously</a:t>
            </a:r>
          </a:p>
          <a:p>
            <a:pPr lvl="1">
              <a:buNone/>
            </a:pPr>
            <a:endParaRPr lang="en-US" dirty="0" smtClean="0">
              <a:latin typeface="Bell M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1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pri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499" y="471708"/>
            <a:ext cx="4623500" cy="595053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DA tit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3784" y="47731"/>
            <a:ext cx="7299158" cy="46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3002" y="3083994"/>
            <a:ext cx="7089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ll MT"/>
              </a:rPr>
              <a:t>“…there </a:t>
            </a:r>
            <a:r>
              <a:rPr lang="en-US" dirty="0">
                <a:latin typeface="Bell MT"/>
              </a:rPr>
              <a:t>is growing evidence </a:t>
            </a:r>
            <a:r>
              <a:rPr lang="en-US" dirty="0" smtClean="0">
                <a:latin typeface="Bell MT"/>
              </a:rPr>
              <a:t>that documents </a:t>
            </a:r>
            <a:r>
              <a:rPr lang="en-US" dirty="0">
                <a:latin typeface="Bell MT"/>
              </a:rPr>
              <a:t>the success of non-health interventions that have had a </a:t>
            </a:r>
            <a:r>
              <a:rPr lang="en-US" dirty="0" smtClean="0">
                <a:latin typeface="Bell MT"/>
              </a:rPr>
              <a:t>positive impact </a:t>
            </a:r>
            <a:r>
              <a:rPr lang="en-US" dirty="0">
                <a:latin typeface="Bell MT"/>
              </a:rPr>
              <a:t>on health (e.g., improvements to road networks and investments </a:t>
            </a:r>
            <a:r>
              <a:rPr lang="en-US" dirty="0" smtClean="0">
                <a:latin typeface="Bell MT"/>
              </a:rPr>
              <a:t>in public </a:t>
            </a:r>
            <a:r>
              <a:rPr lang="en-US" dirty="0">
                <a:latin typeface="Bell MT"/>
              </a:rPr>
              <a:t>transportation options), particularly for those living in deprived </a:t>
            </a:r>
            <a:r>
              <a:rPr lang="en-US" dirty="0" smtClean="0">
                <a:latin typeface="Bell MT"/>
              </a:rPr>
              <a:t>areas” (page 47)</a:t>
            </a:r>
            <a:endParaRPr lang="en-US" dirty="0">
              <a:latin typeface="Bell M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1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12416"/>
            <a:ext cx="8229600" cy="497585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>
                <a:latin typeface="Bell MT"/>
              </a:rPr>
              <a:t>	Some of the factors that can</a:t>
            </a:r>
            <a:r>
              <a:rPr lang="en-US" dirty="0" smtClean="0">
                <a:latin typeface="Bell MT"/>
              </a:rPr>
              <a:t> bring change to our </a:t>
            </a:r>
            <a:r>
              <a:rPr lang="en-US" dirty="0" smtClean="0">
                <a:latin typeface="Bell MT"/>
              </a:rPr>
              <a:t>local food system and</a:t>
            </a:r>
            <a:r>
              <a:rPr lang="en-US" dirty="0" smtClean="0">
                <a:latin typeface="Bell MT"/>
              </a:rPr>
              <a:t> improve food </a:t>
            </a:r>
            <a:r>
              <a:rPr lang="en-US" dirty="0" smtClean="0">
                <a:latin typeface="Bell MT"/>
              </a:rPr>
              <a:t>access </a:t>
            </a:r>
            <a:r>
              <a:rPr lang="en-US" dirty="0" smtClean="0">
                <a:latin typeface="Bell MT"/>
              </a:rPr>
              <a:t>involve </a:t>
            </a:r>
            <a:r>
              <a:rPr lang="en-US" dirty="0" smtClean="0">
                <a:latin typeface="Bell MT"/>
              </a:rPr>
              <a:t>reshaping the conditions of low-income, minority </a:t>
            </a:r>
            <a:r>
              <a:rPr lang="en-US" dirty="0" smtClean="0">
                <a:latin typeface="Bell MT"/>
              </a:rPr>
              <a:t>neighborhoods</a:t>
            </a:r>
            <a:r>
              <a:rPr lang="en-US" dirty="0" smtClean="0">
                <a:latin typeface="Bell MT"/>
              </a:rPr>
              <a:t>.  This includes:</a:t>
            </a:r>
            <a:endParaRPr lang="en-US" dirty="0" smtClean="0">
              <a:latin typeface="Bell MT"/>
            </a:endParaRPr>
          </a:p>
          <a:p>
            <a:pPr>
              <a:buFont typeface="Wingdings" charset="2"/>
              <a:buChar char="Ø"/>
            </a:pPr>
            <a:endParaRPr lang="en-US" dirty="0" smtClean="0">
              <a:latin typeface="Bell MT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Improving access to affordable housing</a:t>
            </a:r>
            <a:endParaRPr lang="en-US" dirty="0" smtClean="0">
              <a:latin typeface="Bell MT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Improving </a:t>
            </a:r>
            <a:r>
              <a:rPr lang="en-US" dirty="0">
                <a:latin typeface="Bell MT"/>
              </a:rPr>
              <a:t>t</a:t>
            </a:r>
            <a:r>
              <a:rPr lang="en-US" dirty="0" smtClean="0">
                <a:latin typeface="Bell MT"/>
              </a:rPr>
              <a:t>ransportation </a:t>
            </a:r>
            <a:r>
              <a:rPr lang="en-US" dirty="0" smtClean="0">
                <a:latin typeface="Bell MT"/>
              </a:rPr>
              <a:t>infrastructure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Increasing funding and resources for public schools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Reducing income </a:t>
            </a:r>
            <a:r>
              <a:rPr lang="en-US" dirty="0">
                <a:latin typeface="Bell MT"/>
              </a:rPr>
              <a:t>i</a:t>
            </a:r>
            <a:r>
              <a:rPr lang="en-US" dirty="0" smtClean="0">
                <a:latin typeface="Bell MT"/>
              </a:rPr>
              <a:t>nequalities</a:t>
            </a:r>
            <a:r>
              <a:rPr lang="en-US" dirty="0" smtClean="0">
                <a:latin typeface="Bell MT"/>
              </a:rPr>
              <a:t> </a:t>
            </a:r>
            <a:r>
              <a:rPr lang="en-US" dirty="0" smtClean="0">
                <a:latin typeface="Bell MT"/>
              </a:rPr>
              <a:t>and</a:t>
            </a:r>
            <a:r>
              <a:rPr lang="en-US" dirty="0" smtClean="0">
                <a:latin typeface="Bell MT"/>
              </a:rPr>
              <a:t> </a:t>
            </a:r>
            <a:r>
              <a:rPr lang="en-US" dirty="0" smtClean="0">
                <a:latin typeface="Bell MT"/>
              </a:rPr>
              <a:t>barriers for </a:t>
            </a:r>
            <a:r>
              <a:rPr lang="en-US" i="1" dirty="0" smtClean="0">
                <a:latin typeface="Bell MT"/>
              </a:rPr>
              <a:t>living-wage</a:t>
            </a:r>
            <a:r>
              <a:rPr lang="en-US" dirty="0" smtClean="0">
                <a:latin typeface="Bell MT"/>
              </a:rPr>
              <a:t> job entry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Enabling greater participation in SNAP programs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Improving access to health care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Decriminalizing petty crimes/Developing productive alternatives to incarceration</a:t>
            </a:r>
          </a:p>
          <a:p>
            <a:pPr>
              <a:buFont typeface="Wingdings" charset="2"/>
              <a:buChar char="Ø"/>
            </a:pPr>
            <a:endParaRPr lang="en-US" dirty="0" smtClean="0">
              <a:latin typeface="Bell MT"/>
            </a:endParaRP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4265" y="440571"/>
            <a:ext cx="826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ell MT"/>
              </a:rPr>
              <a:t>Connecting vision with policy and practice</a:t>
            </a:r>
            <a:endParaRPr lang="en-US" sz="3600" dirty="0">
              <a:latin typeface="Bell M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1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ell MT"/>
              </a:rPr>
              <a:t>Special thanks to:	</a:t>
            </a:r>
            <a:endParaRPr lang="en-US" dirty="0">
              <a:latin typeface="Bell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318" y="1600200"/>
            <a:ext cx="746422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>
              <a:latin typeface="Bell MT"/>
            </a:endParaRPr>
          </a:p>
          <a:p>
            <a:pPr algn="ctr">
              <a:buNone/>
            </a:pPr>
            <a:r>
              <a:rPr lang="en-US" dirty="0" smtClean="0">
                <a:latin typeface="Bell MT"/>
              </a:rPr>
              <a:t>Mario </a:t>
            </a:r>
            <a:r>
              <a:rPr lang="en-US" dirty="0" err="1" smtClean="0">
                <a:latin typeface="Bell MT"/>
              </a:rPr>
              <a:t>Yanez</a:t>
            </a:r>
            <a:r>
              <a:rPr lang="en-US" dirty="0" smtClean="0">
                <a:latin typeface="Bell MT"/>
              </a:rPr>
              <a:t> for putting</a:t>
            </a:r>
            <a:r>
              <a:rPr lang="en-US" dirty="0" smtClean="0">
                <a:latin typeface="Bell MT"/>
              </a:rPr>
              <a:t> this all together</a:t>
            </a:r>
          </a:p>
          <a:p>
            <a:pPr algn="ctr">
              <a:buNone/>
            </a:pPr>
            <a:endParaRPr lang="en-US" dirty="0" smtClean="0">
              <a:latin typeface="Bell MT"/>
            </a:endParaRPr>
          </a:p>
          <a:p>
            <a:pPr algn="ctr">
              <a:buNone/>
            </a:pPr>
            <a:r>
              <a:rPr lang="en-US" dirty="0" smtClean="0">
                <a:latin typeface="Bell MT"/>
              </a:rPr>
              <a:t>and</a:t>
            </a:r>
          </a:p>
          <a:p>
            <a:pPr algn="ctr">
              <a:buNone/>
            </a:pPr>
            <a:endParaRPr lang="en-US" dirty="0" smtClean="0">
              <a:latin typeface="Bell MT"/>
            </a:endParaRPr>
          </a:p>
          <a:p>
            <a:pPr algn="ctr">
              <a:buNone/>
            </a:pPr>
            <a:r>
              <a:rPr lang="en-US" dirty="0" smtClean="0">
                <a:latin typeface="Bell MT"/>
              </a:rPr>
              <a:t>Dr. Gail Hollander for the super solid </a:t>
            </a:r>
            <a:r>
              <a:rPr lang="en-US" dirty="0" smtClean="0">
                <a:latin typeface="Bell MT"/>
              </a:rPr>
              <a:t>advising</a:t>
            </a:r>
          </a:p>
          <a:p>
            <a:pPr>
              <a:buNone/>
            </a:pPr>
            <a:endParaRPr lang="en-US" dirty="0" smtClean="0">
              <a:latin typeface="Bell MT"/>
            </a:endParaRPr>
          </a:p>
          <a:p>
            <a:pPr>
              <a:buNone/>
            </a:pPr>
            <a:endParaRPr lang="en-US" sz="1600" i="1" dirty="0" smtClean="0"/>
          </a:p>
          <a:p>
            <a:pPr>
              <a:buNone/>
            </a:pPr>
            <a:r>
              <a:rPr lang="en-US" sz="1600" i="1" dirty="0" smtClean="0"/>
              <a:t>	</a:t>
            </a:r>
          </a:p>
          <a:p>
            <a:pPr>
              <a:buNone/>
            </a:pPr>
            <a:endParaRPr lang="en-US" sz="1600" i="1" dirty="0" smtClean="0"/>
          </a:p>
          <a:p>
            <a:pPr algn="ctr">
              <a:buNone/>
            </a:pPr>
            <a:r>
              <a:rPr lang="en-US" sz="1600" i="1" dirty="0" smtClean="0">
                <a:latin typeface="Bell MT"/>
              </a:rPr>
              <a:t>This research is </a:t>
            </a:r>
            <a:r>
              <a:rPr lang="en-US" sz="1600" i="1" dirty="0" smtClean="0">
                <a:latin typeface="Bell MT"/>
              </a:rPr>
              <a:t>supported </a:t>
            </a:r>
            <a:r>
              <a:rPr lang="en-US" sz="1600" i="1" dirty="0" smtClean="0">
                <a:latin typeface="Bell MT"/>
              </a:rPr>
              <a:t>by the</a:t>
            </a:r>
            <a:r>
              <a:rPr lang="en-US" sz="1600" i="1" dirty="0" smtClean="0">
                <a:latin typeface="Bell MT"/>
              </a:rPr>
              <a:t> </a:t>
            </a:r>
            <a:r>
              <a:rPr lang="en-US" sz="1600" i="1" dirty="0" smtClean="0">
                <a:latin typeface="Bell MT"/>
              </a:rPr>
              <a:t>National Science Foundation</a:t>
            </a:r>
            <a:r>
              <a:rPr lang="en-US" sz="1600" i="1" dirty="0" smtClean="0">
                <a:latin typeface="Bell MT"/>
              </a:rPr>
              <a:t> through the Miami</a:t>
            </a:r>
            <a:r>
              <a:rPr lang="en-US" sz="1600" i="1" dirty="0" smtClean="0">
                <a:latin typeface="Bell MT"/>
              </a:rPr>
              <a:t>-Dade Urban Long Term Research Area Exploratory Grant No. BCS-</a:t>
            </a:r>
            <a:r>
              <a:rPr lang="en-US" sz="1600" i="1" dirty="0" smtClean="0">
                <a:latin typeface="Bell MT"/>
              </a:rPr>
              <a:t>0948988.</a:t>
            </a:r>
            <a:endParaRPr lang="en-US" sz="1600" dirty="0" smtClean="0">
              <a:latin typeface="Bell M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1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l MT"/>
              </a:rPr>
              <a:t>Outline</a:t>
            </a:r>
            <a:endParaRPr lang="en-US" dirty="0">
              <a:latin typeface="Bell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061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Show research on well-being and food hardship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Highlight aspects of Miami-Dade’s economic, physical, and cultural geography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Discuss possibilities for reframing “local”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Bell MT"/>
              </a:rPr>
              <a:t>Suggest a few “local” policy objectives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rida wellbe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771" y="139403"/>
            <a:ext cx="5310021" cy="662565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 florida distric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2262"/>
            <a:ext cx="9144000" cy="766629"/>
          </a:xfrm>
          <a:prstGeom prst="rect">
            <a:avLst/>
          </a:prstGeom>
        </p:spPr>
      </p:pic>
      <p:pic>
        <p:nvPicPr>
          <p:cNvPr id="7" name="Picture 6" descr="district wellbei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168891"/>
            <a:ext cx="4993452" cy="4949484"/>
          </a:xfrm>
          <a:prstGeom prst="rect">
            <a:avLst/>
          </a:prstGeom>
        </p:spPr>
      </p:pic>
      <p:pic>
        <p:nvPicPr>
          <p:cNvPr id="8" name="Picture 7" descr="florida distric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7694" y="1168892"/>
            <a:ext cx="3948172" cy="2803128"/>
          </a:xfrm>
          <a:prstGeom prst="rect">
            <a:avLst/>
          </a:prstGeom>
        </p:spPr>
      </p:pic>
      <p:pic>
        <p:nvPicPr>
          <p:cNvPr id="9" name="Picture 8" descr="basic acces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5148" y="3748472"/>
            <a:ext cx="4779881" cy="310952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 district 1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710" y="221314"/>
            <a:ext cx="5792685" cy="640372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C headi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937" y="22989"/>
            <a:ext cx="6557118" cy="1695694"/>
          </a:xfrm>
          <a:prstGeom prst="rect">
            <a:avLst/>
          </a:prstGeom>
        </p:spPr>
      </p:pic>
      <p:pic>
        <p:nvPicPr>
          <p:cNvPr id="6" name="Picture 5" descr="45 congress districts ne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707" y="1764589"/>
            <a:ext cx="7098775" cy="502862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98" y="172909"/>
            <a:ext cx="7806184" cy="646622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04" y="185870"/>
            <a:ext cx="7904569" cy="651475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</TotalTime>
  <Words>1318</Words>
  <Application>Microsoft Macintosh PowerPoint</Application>
  <PresentationFormat>On-screen Show (4:3)</PresentationFormat>
  <Paragraphs>167</Paragraphs>
  <Slides>23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Are we getting closer?  Rethinking “local” through ethical place-making </vt:lpstr>
      <vt:lpstr>The emergence of “local” food</vt:lpstr>
      <vt:lpstr>Outline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Physical Geography</vt:lpstr>
      <vt:lpstr>Slide 15</vt:lpstr>
      <vt:lpstr>Economic Geography</vt:lpstr>
      <vt:lpstr>Cultural Geography </vt:lpstr>
      <vt:lpstr>What does “local” mean to us?</vt:lpstr>
      <vt:lpstr>Reimagining a “local” Miami</vt:lpstr>
      <vt:lpstr>Slide 20</vt:lpstr>
      <vt:lpstr>Slide 21</vt:lpstr>
      <vt:lpstr>Slide 22</vt:lpstr>
      <vt:lpstr>Special thanks to: </vt:lpstr>
    </vt:vector>
  </TitlesOfParts>
  <Company>Florida International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Billy Hall</dc:creator>
  <cp:lastModifiedBy>Billy Hall</cp:lastModifiedBy>
  <cp:revision>28</cp:revision>
  <dcterms:created xsi:type="dcterms:W3CDTF">2012-10-19T14:36:53Z</dcterms:created>
  <dcterms:modified xsi:type="dcterms:W3CDTF">2012-10-19T17:32:40Z</dcterms:modified>
</cp:coreProperties>
</file>